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90" r:id="rId2"/>
    <p:sldId id="324" r:id="rId3"/>
    <p:sldId id="374" r:id="rId4"/>
    <p:sldId id="373" r:id="rId5"/>
    <p:sldId id="377" r:id="rId6"/>
    <p:sldId id="376" r:id="rId7"/>
    <p:sldId id="389" r:id="rId8"/>
    <p:sldId id="380" r:id="rId9"/>
    <p:sldId id="375" r:id="rId10"/>
    <p:sldId id="382" r:id="rId11"/>
    <p:sldId id="381" r:id="rId12"/>
    <p:sldId id="359" r:id="rId13"/>
    <p:sldId id="348" r:id="rId14"/>
    <p:sldId id="322" r:id="rId15"/>
    <p:sldId id="289" r:id="rId16"/>
    <p:sldId id="296" r:id="rId17"/>
    <p:sldId id="327" r:id="rId18"/>
    <p:sldId id="328" r:id="rId19"/>
    <p:sldId id="385" r:id="rId20"/>
    <p:sldId id="356" r:id="rId21"/>
    <p:sldId id="386" r:id="rId22"/>
    <p:sldId id="370" r:id="rId23"/>
    <p:sldId id="372" r:id="rId24"/>
    <p:sldId id="267" r:id="rId25"/>
    <p:sldId id="270" r:id="rId26"/>
    <p:sldId id="330" r:id="rId27"/>
    <p:sldId id="274" r:id="rId28"/>
    <p:sldId id="282" r:id="rId29"/>
    <p:sldId id="384" r:id="rId30"/>
    <p:sldId id="383" r:id="rId31"/>
    <p:sldId id="355" r:id="rId32"/>
    <p:sldId id="388" r:id="rId33"/>
    <p:sldId id="345" r:id="rId34"/>
    <p:sldId id="390" r:id="rId35"/>
    <p:sldId id="391"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54" autoAdjust="0"/>
    <p:restoredTop sz="94674"/>
  </p:normalViewPr>
  <p:slideViewPr>
    <p:cSldViewPr snapToGrid="0" snapToObjects="1">
      <p:cViewPr>
        <p:scale>
          <a:sx n="150" d="100"/>
          <a:sy n="150" d="100"/>
        </p:scale>
        <p:origin x="72" y="-9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E90A8-F99C-DD4B-A232-290D957DE434}" type="datetimeFigureOut">
              <a:rPr lang="en-US" smtClean="0"/>
              <a:t>2/27/24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3259F-A26A-DE4F-AEC0-2C7CF7FD3DDD}" type="slidenum">
              <a:rPr lang="en-US" smtClean="0"/>
              <a:t>‹#›</a:t>
            </a:fld>
            <a:endParaRPr lang="en-US"/>
          </a:p>
        </p:txBody>
      </p:sp>
    </p:spTree>
    <p:extLst>
      <p:ext uri="{BB962C8B-B14F-4D97-AF65-F5344CB8AC3E}">
        <p14:creationId xmlns:p14="http://schemas.microsoft.com/office/powerpoint/2010/main" val="1872919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A8193-9070-B443-B7AF-4CA15A47F68D}" type="slidenum">
              <a:rPr lang="en-US" smtClean="0"/>
              <a:t>1</a:t>
            </a:fld>
            <a:endParaRPr lang="en-US"/>
          </a:p>
        </p:txBody>
      </p:sp>
    </p:spTree>
    <p:extLst>
      <p:ext uri="{BB962C8B-B14F-4D97-AF65-F5344CB8AC3E}">
        <p14:creationId xmlns:p14="http://schemas.microsoft.com/office/powerpoint/2010/main" val="12750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Image of the people involved in each project</a:t>
            </a:r>
          </a:p>
          <a:p>
            <a:r>
              <a:rPr lang="en-IN" dirty="0"/>
              <a:t>Numbers if we do not limit the search </a:t>
            </a:r>
          </a:p>
          <a:p>
            <a:endParaRPr lang="en-IN" dirty="0"/>
          </a:p>
          <a:p>
            <a:r>
              <a:rPr lang="en-IN" dirty="0"/>
              <a:t>Picture of local machines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4F00E-8953-4C10-9E32-400CAD63250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7966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8</a:t>
            </a:fld>
            <a:endParaRPr lang="en-US"/>
          </a:p>
        </p:txBody>
      </p:sp>
    </p:spTree>
    <p:extLst>
      <p:ext uri="{BB962C8B-B14F-4D97-AF65-F5344CB8AC3E}">
        <p14:creationId xmlns:p14="http://schemas.microsoft.com/office/powerpoint/2010/main" val="136329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3F03E25-F94F-1647-993C-167EE8DBF6CA}" type="slidenum">
              <a:rPr lang="de-AT"/>
              <a:pPr/>
              <a:t>24</a:t>
            </a:fld>
            <a:endParaRPr lang="de-AT"/>
          </a:p>
        </p:txBody>
      </p:sp>
      <p:sp>
        <p:nvSpPr>
          <p:cNvPr id="11265"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1266"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16996F-3EBC-5C40-AD74-642E02C34521}" type="slidenum">
              <a:rPr lang="de-AT"/>
              <a:pPr/>
              <a:t>25</a:t>
            </a:fld>
            <a:endParaRPr lang="de-AT"/>
          </a:p>
        </p:txBody>
      </p:sp>
      <p:sp>
        <p:nvSpPr>
          <p:cNvPr id="12289"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35</a:t>
            </a:fld>
            <a:endParaRPr lang="en-US"/>
          </a:p>
        </p:txBody>
      </p:sp>
    </p:spTree>
    <p:extLst>
      <p:ext uri="{BB962C8B-B14F-4D97-AF65-F5344CB8AC3E}">
        <p14:creationId xmlns:p14="http://schemas.microsoft.com/office/powerpoint/2010/main" val="3230276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412502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89652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10394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250032" y="1437680"/>
            <a:ext cx="8643938" cy="2277070"/>
          </a:xfrm>
          <a:prstGeom prst="rect">
            <a:avLst/>
          </a:prstGeom>
        </p:spPr>
        <p:txBody>
          <a:bodyPr anchor="b"/>
          <a:lstStyle/>
          <a:p>
            <a:pPr lvl="0">
              <a:defRPr sz="1800" cap="none">
                <a:solidFill>
                  <a:srgbClr val="000000"/>
                </a:solidFill>
              </a:defRPr>
            </a:pPr>
            <a:r>
              <a:rPr sz="5100" cap="all">
                <a:solidFill>
                  <a:srgbClr val="535353"/>
                </a:solidFill>
              </a:rPr>
              <a:t>Title Text</a:t>
            </a:r>
          </a:p>
        </p:txBody>
      </p:sp>
      <p:sp>
        <p:nvSpPr>
          <p:cNvPr id="6" name="Shape 6"/>
          <p:cNvSpPr>
            <a:spLocks noGrp="1"/>
          </p:cNvSpPr>
          <p:nvPr>
            <p:ph type="body" idx="1"/>
          </p:nvPr>
        </p:nvSpPr>
        <p:spPr>
          <a:xfrm>
            <a:off x="250032" y="3705820"/>
            <a:ext cx="8643938" cy="910828"/>
          </a:xfrm>
          <a:prstGeom prst="rect">
            <a:avLst/>
          </a:prstGeom>
        </p:spPr>
        <p:txBody>
          <a:bodyPr anchor="t"/>
          <a:lstStyle>
            <a:lvl1pPr marL="0" indent="0" algn="ctr">
              <a:lnSpc>
                <a:spcPct val="100000"/>
              </a:lnSpc>
              <a:spcBef>
                <a:spcPts val="0"/>
              </a:spcBef>
              <a:buSzTx/>
              <a:buNone/>
              <a:defRPr sz="2700"/>
            </a:lvl1pPr>
            <a:lvl2pPr marL="0" indent="160663" algn="ctr">
              <a:lnSpc>
                <a:spcPct val="100000"/>
              </a:lnSpc>
              <a:spcBef>
                <a:spcPts val="0"/>
              </a:spcBef>
              <a:buSzTx/>
              <a:buNone/>
              <a:defRPr sz="2700"/>
            </a:lvl2pPr>
            <a:lvl3pPr marL="0" indent="321324" algn="ctr">
              <a:lnSpc>
                <a:spcPct val="100000"/>
              </a:lnSpc>
              <a:spcBef>
                <a:spcPts val="0"/>
              </a:spcBef>
              <a:buSzTx/>
              <a:buNone/>
              <a:defRPr sz="2700"/>
            </a:lvl3pPr>
            <a:lvl4pPr marL="0" indent="481988" algn="ctr">
              <a:lnSpc>
                <a:spcPct val="100000"/>
              </a:lnSpc>
              <a:spcBef>
                <a:spcPts val="0"/>
              </a:spcBef>
              <a:buSzTx/>
              <a:buNone/>
              <a:defRPr sz="2700"/>
            </a:lvl4pPr>
            <a:lvl5pPr marL="0" indent="642651" algn="ctr">
              <a:lnSpc>
                <a:spcPct val="100000"/>
              </a:lnSpc>
              <a:spcBef>
                <a:spcPts val="0"/>
              </a:spcBef>
              <a:buSzTx/>
              <a:buNone/>
              <a:defRPr sz="2700"/>
            </a:lvl5pPr>
          </a:lstStyle>
          <a:p>
            <a:pPr lvl="0">
              <a:defRPr sz="1800">
                <a:solidFill>
                  <a:srgbClr val="000000"/>
                </a:solidFill>
              </a:defRPr>
            </a:pPr>
            <a:r>
              <a:rPr sz="2700">
                <a:solidFill>
                  <a:srgbClr val="535353"/>
                </a:solidFill>
              </a:rPr>
              <a:t>Body Level One</a:t>
            </a:r>
          </a:p>
          <a:p>
            <a:pPr lvl="1">
              <a:defRPr sz="1800">
                <a:solidFill>
                  <a:srgbClr val="000000"/>
                </a:solidFill>
              </a:defRPr>
            </a:pPr>
            <a:r>
              <a:rPr sz="2700">
                <a:solidFill>
                  <a:srgbClr val="535353"/>
                </a:solidFill>
              </a:rPr>
              <a:t>Body Level Two</a:t>
            </a:r>
          </a:p>
          <a:p>
            <a:pPr lvl="2">
              <a:defRPr sz="1800">
                <a:solidFill>
                  <a:srgbClr val="000000"/>
                </a:solidFill>
              </a:defRPr>
            </a:pPr>
            <a:r>
              <a:rPr sz="2700">
                <a:solidFill>
                  <a:srgbClr val="535353"/>
                </a:solidFill>
              </a:rPr>
              <a:t>Body Level Three</a:t>
            </a:r>
          </a:p>
          <a:p>
            <a:pPr lvl="3">
              <a:defRPr sz="1800">
                <a:solidFill>
                  <a:srgbClr val="000000"/>
                </a:solidFill>
              </a:defRPr>
            </a:pPr>
            <a:r>
              <a:rPr sz="2700">
                <a:solidFill>
                  <a:srgbClr val="535353"/>
                </a:solidFill>
              </a:rPr>
              <a:t>Body Level Four</a:t>
            </a:r>
          </a:p>
          <a:p>
            <a:pPr lvl="4">
              <a:defRPr sz="1800">
                <a:solidFill>
                  <a:srgbClr val="000000"/>
                </a:solidFill>
              </a:defRPr>
            </a:pPr>
            <a:r>
              <a:rPr sz="2700">
                <a:solidFill>
                  <a:srgbClr val="535353"/>
                </a:solidFill>
              </a:rPr>
              <a:t>Body Level Five</a:t>
            </a:r>
          </a:p>
        </p:txBody>
      </p:sp>
    </p:spTree>
    <p:extLst>
      <p:ext uri="{BB962C8B-B14F-4D97-AF65-F5344CB8AC3E}">
        <p14:creationId xmlns:p14="http://schemas.microsoft.com/office/powerpoint/2010/main" val="1542092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96937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58781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67486D8-6185-2F46-9500-684DCD15833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43153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67486D8-6185-2F46-9500-684DCD158332}" type="datetimeFigureOut">
              <a:rPr lang="en-US" smtClean="0"/>
              <a:t>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48074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67486D8-6185-2F46-9500-684DCD158332}" type="datetimeFigureOut">
              <a:rPr lang="en-US" smtClean="0"/>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62491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486D8-6185-2F46-9500-684DCD158332}" type="datetimeFigureOut">
              <a:rPr lang="en-US" smtClean="0"/>
              <a:t>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34436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31753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759357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486D8-6185-2F46-9500-684DCD158332}" type="datetimeFigureOut">
              <a:rPr lang="en-US" smtClean="0"/>
              <a:t>2/27/24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DD88-D027-E04D-BA8E-F9EB70C99D4E}" type="slidenum">
              <a:rPr lang="en-US" smtClean="0"/>
              <a:t>‹#›</a:t>
            </a:fld>
            <a:endParaRPr lang="en-US"/>
          </a:p>
        </p:txBody>
      </p:sp>
    </p:spTree>
    <p:extLst>
      <p:ext uri="{BB962C8B-B14F-4D97-AF65-F5344CB8AC3E}">
        <p14:creationId xmlns:p14="http://schemas.microsoft.com/office/powerpoint/2010/main" val="274212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Jean-Claude_Bradley"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en.wikipedia.org/wiki/Open_notebook_scienc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hyperlink" Target="http://www.nytimes.com/2015/04/08/opinion/yes-we-were-warned-about-ebola.html"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Mont_Blanc%23/media/File:Mont_Blanc_depuis_Valmorel.jpg"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www.crossref.org/01company/crossref_indicator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chemicaltagger.ch.cam.ac.u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www.budapestopenaccessinitiative.org/rea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hyperlink" Target="https://en.wikipedia.org/wiki/Wikidat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larsgw.github.io/ctj-factvis/" TargetMode="External"/><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larsgw.github.io/contentmine-fellowship/html/static/wordcloud_0.html" TargetMode="External"/><Relationship Id="rId4" Type="http://schemas.openxmlformats.org/officeDocument/2006/relationships/hyperlink" Target="https://larsgw.github.io/contentmine-fellowship/html/card_c05.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co/sgisTFNZ3U" TargetMode="External"/><Relationship Id="rId2" Type="http://schemas.openxmlformats.org/officeDocument/2006/relationships/hyperlink" Target="https://twitter.com/hashtag/copyright?src=hash" TargetMode="Externa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hyperlink" Target="https://twitter.com/hashtag/TDM?src=hash" TargetMode="External"/><Relationship Id="rId4" Type="http://schemas.openxmlformats.org/officeDocument/2006/relationships/hyperlink" Target="https://twitter.com/hashtag/opencon?src=hash"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hyperlink" Target="http://thehaguedeclaration.com/the-hague-declaration-on-knowledge-discovery-in-the-digital-ag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petermr/CEVOpen/blob/master/INYAS_presentation_2021/ayush_inyas.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marxists.org/subject/africa/nkrumah/neo-colonialism/introduction.ht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0" y="3172754"/>
            <a:ext cx="3363074" cy="707886"/>
          </a:xfrm>
          <a:prstGeom prst="rect">
            <a:avLst/>
          </a:prstGeom>
        </p:spPr>
        <p:txBody>
          <a:bodyPr wrap="square">
            <a:spAutoFit/>
          </a:bodyPr>
          <a:lstStyle/>
          <a:p>
            <a:pPr algn="ctr"/>
            <a:r>
              <a:rPr lang="en-US" sz="2000" dirty="0"/>
              <a:t>Jamia Hamdard </a:t>
            </a:r>
          </a:p>
          <a:p>
            <a:pPr algn="ctr"/>
            <a:r>
              <a:rPr lang="en-US" sz="2000" dirty="0"/>
              <a:t>Delhi, IN, 2024-02-29</a:t>
            </a:r>
          </a:p>
        </p:txBody>
      </p:sp>
      <p:sp>
        <p:nvSpPr>
          <p:cNvPr id="7" name="Rectangle 6"/>
          <p:cNvSpPr/>
          <p:nvPr/>
        </p:nvSpPr>
        <p:spPr>
          <a:xfrm>
            <a:off x="896374" y="538609"/>
            <a:ext cx="7707876" cy="1077218"/>
          </a:xfrm>
          <a:prstGeom prst="rect">
            <a:avLst/>
          </a:prstGeom>
          <a:solidFill>
            <a:schemeClr val="bg1"/>
          </a:solidFill>
        </p:spPr>
        <p:txBody>
          <a:bodyPr wrap="square">
            <a:spAutoFit/>
          </a:bodyPr>
          <a:lstStyle/>
          <a:p>
            <a:pPr algn="ctr"/>
            <a:r>
              <a:rPr lang="en-US" sz="3200" dirty="0"/>
              <a:t>Young Scientists in an Age of Knowledge Neocolonialism and Surveillance Capitalism</a:t>
            </a:r>
          </a:p>
        </p:txBody>
      </p:sp>
      <p:sp>
        <p:nvSpPr>
          <p:cNvPr id="8" name="TextBox 7"/>
          <p:cNvSpPr txBox="1"/>
          <p:nvPr/>
        </p:nvSpPr>
        <p:spPr>
          <a:xfrm>
            <a:off x="3455844" y="1835150"/>
            <a:ext cx="2560253" cy="892552"/>
          </a:xfrm>
          <a:prstGeom prst="rect">
            <a:avLst/>
          </a:prstGeom>
          <a:noFill/>
        </p:spPr>
        <p:txBody>
          <a:bodyPr wrap="none" rtlCol="0">
            <a:spAutoFit/>
          </a:bodyPr>
          <a:lstStyle/>
          <a:p>
            <a:r>
              <a:rPr lang="en-US" sz="2400" dirty="0"/>
              <a:t>Peter Murray-Rust</a:t>
            </a:r>
            <a:endParaRPr lang="en-US" sz="2400" baseline="30000" dirty="0"/>
          </a:p>
          <a:p>
            <a:r>
              <a:rPr lang="en-US" sz="1400" i="1" dirty="0"/>
              <a:t>Yusuf </a:t>
            </a:r>
            <a:r>
              <a:rPr lang="en-US" sz="1400" i="1" dirty="0" err="1"/>
              <a:t>Hamied</a:t>
            </a:r>
            <a:r>
              <a:rPr lang="en-US" sz="1400" i="1" dirty="0"/>
              <a:t> Dept of Chemistry,</a:t>
            </a:r>
          </a:p>
          <a:p>
            <a:r>
              <a:rPr lang="en-US" sz="1400" i="1" dirty="0"/>
              <a:t>University of Cambridge</a:t>
            </a:r>
          </a:p>
        </p:txBody>
      </p:sp>
      <p:pic>
        <p:nvPicPr>
          <p:cNvPr id="11" name="Picture 10"/>
          <p:cNvPicPr>
            <a:picLocks noChangeAspect="1"/>
          </p:cNvPicPr>
          <p:nvPr/>
        </p:nvPicPr>
        <p:blipFill>
          <a:blip r:embed="rId3"/>
          <a:stretch>
            <a:fillRect/>
          </a:stretch>
        </p:blipFill>
        <p:spPr>
          <a:xfrm>
            <a:off x="7133581" y="6236959"/>
            <a:ext cx="1847315" cy="646331"/>
          </a:xfrm>
          <a:prstGeom prst="rect">
            <a:avLst/>
          </a:prstGeom>
        </p:spPr>
      </p:pic>
      <p:pic>
        <p:nvPicPr>
          <p:cNvPr id="10" name="Shape 35"/>
          <p:cNvPicPr preferRelativeResize="0"/>
          <p:nvPr/>
        </p:nvPicPr>
        <p:blipFill>
          <a:blip r:embed="rId4"/>
          <a:stretch>
            <a:fillRect/>
          </a:stretch>
        </p:blipFill>
        <p:spPr>
          <a:xfrm>
            <a:off x="142875" y="6319391"/>
            <a:ext cx="1987731" cy="449864"/>
          </a:xfrm>
          <a:prstGeom prst="rect">
            <a:avLst/>
          </a:prstGeom>
          <a:solidFill>
            <a:schemeClr val="bg1"/>
          </a:solidFill>
          <a:ln>
            <a:noFill/>
          </a:ln>
        </p:spPr>
      </p:pic>
      <p:pic>
        <p:nvPicPr>
          <p:cNvPr id="12" name="pasted-image.pdf"/>
          <p:cNvPicPr/>
          <p:nvPr/>
        </p:nvPicPr>
        <p:blipFill>
          <a:blip r:embed="rId5"/>
          <a:stretch>
            <a:fillRect/>
          </a:stretch>
        </p:blipFill>
        <p:spPr>
          <a:xfrm>
            <a:off x="3150374" y="6229361"/>
            <a:ext cx="2386046" cy="629923"/>
          </a:xfrm>
          <a:prstGeom prst="rect">
            <a:avLst/>
          </a:prstGeom>
          <a:ln w="12700">
            <a:miter lim="400000"/>
          </a:ln>
        </p:spPr>
      </p:pic>
      <p:sp>
        <p:nvSpPr>
          <p:cNvPr id="13" name="TextBox 12"/>
          <p:cNvSpPr txBox="1"/>
          <p:nvPr/>
        </p:nvSpPr>
        <p:spPr>
          <a:xfrm>
            <a:off x="4560683" y="4377892"/>
            <a:ext cx="4179825" cy="646331"/>
          </a:xfrm>
          <a:prstGeom prst="rect">
            <a:avLst/>
          </a:prstGeom>
          <a:noFill/>
        </p:spPr>
        <p:txBody>
          <a:bodyPr wrap="none" rtlCol="0">
            <a:spAutoFit/>
          </a:bodyPr>
          <a:lstStyle/>
          <a:p>
            <a:pPr algn="ctr"/>
            <a:r>
              <a:rPr lang="en-US" dirty="0"/>
              <a:t>Let’s build a modern Open knowledgebase</a:t>
            </a:r>
          </a:p>
          <a:p>
            <a:pPr algn="ctr"/>
            <a:r>
              <a:rPr lang="en-US" dirty="0"/>
              <a:t> which we, not </a:t>
            </a:r>
            <a:r>
              <a:rPr lang="en-US" dirty="0" err="1"/>
              <a:t>megacorporations</a:t>
            </a:r>
            <a:r>
              <a:rPr lang="en-US" dirty="0"/>
              <a:t>, control</a:t>
            </a:r>
          </a:p>
        </p:txBody>
      </p:sp>
      <p:pic>
        <p:nvPicPr>
          <p:cNvPr id="15" name="Picture 14" descr="Screen Shot 2016-05-11 at 08.19.5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5525" y="6081227"/>
            <a:ext cx="963648" cy="926192"/>
          </a:xfrm>
          <a:prstGeom prst="rect">
            <a:avLst/>
          </a:prstGeom>
        </p:spPr>
      </p:pic>
      <p:pic>
        <p:nvPicPr>
          <p:cNvPr id="14" name="Picture 13" descr="Screen Shot 2017-09-25 at 15.32.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6231" y="5871139"/>
            <a:ext cx="1297539" cy="986861"/>
          </a:xfrm>
          <a:prstGeom prst="rect">
            <a:avLst/>
          </a:prstGeom>
        </p:spPr>
      </p:pic>
    </p:spTree>
    <p:extLst>
      <p:ext uri="{BB962C8B-B14F-4D97-AF65-F5344CB8AC3E}">
        <p14:creationId xmlns:p14="http://schemas.microsoft.com/office/powerpoint/2010/main" val="3521577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122366"/>
            <a:ext cx="7772400" cy="757611"/>
          </a:xfrm>
          <a:prstGeom prst="rect">
            <a:avLst/>
          </a:prstGeom>
        </p:spPr>
        <p:txBody>
          <a:bodyPr lIns="91425" tIns="91425" rIns="91425" bIns="91425" anchor="b" anchorCtr="0">
            <a:noAutofit/>
          </a:bodyPr>
          <a:lstStyle/>
          <a:p>
            <a:pPr>
              <a:buNone/>
            </a:pPr>
            <a:r>
              <a:rPr lang="en-GB" sz="4800" dirty="0"/>
              <a:t>Jean-Claude Bradley</a:t>
            </a:r>
          </a:p>
        </p:txBody>
      </p:sp>
      <p:sp>
        <p:nvSpPr>
          <p:cNvPr id="9" name="Content Placeholder 2"/>
          <p:cNvSpPr txBox="1">
            <a:spLocks/>
          </p:cNvSpPr>
          <p:nvPr/>
        </p:nvSpPr>
        <p:spPr>
          <a:xfrm>
            <a:off x="3407683" y="766788"/>
            <a:ext cx="5736317" cy="5507806"/>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b="1" i="1" dirty="0">
                <a:hlinkClick r:id="rId3"/>
              </a:rPr>
              <a:t>Jean-Claude Bradley</a:t>
            </a:r>
            <a:r>
              <a:rPr lang="en-US" b="1" i="1" dirty="0"/>
              <a:t> was one of the most influential open scientists of our time. He was an innovator in all that he did, from Open Education to bleeding edge Open Science; in 2006, he coined the phrase </a:t>
            </a:r>
            <a:r>
              <a:rPr lang="en-US" b="1" i="1" dirty="0">
                <a:hlinkClick r:id="rId4"/>
              </a:rPr>
              <a:t>Open Notebook Science</a:t>
            </a:r>
            <a:r>
              <a:rPr lang="en-US" b="1" i="1" dirty="0"/>
              <a:t>. His loss is felt deeply by friends and colleagues around the world.</a:t>
            </a:r>
            <a:endParaRPr lang="en-US" dirty="0"/>
          </a:p>
          <a:p>
            <a:pPr algn="l"/>
            <a:r>
              <a:rPr lang="en-US" b="1" i="1" dirty="0"/>
              <a:t>On Monday July 14, 2014 we gathered at Cambridge University to </a:t>
            </a:r>
            <a:r>
              <a:rPr lang="en-US" b="1" i="1" dirty="0" err="1"/>
              <a:t>honour</a:t>
            </a:r>
            <a:r>
              <a:rPr lang="en-US" b="1" i="1" dirty="0"/>
              <a:t> his memory and the legacy he leaves behind with a highly distinguished set of invited speakers to revisit and build upon the ideas which inspired and defined his life’s work.</a:t>
            </a:r>
            <a:endParaRPr lang="en-US" dirty="0"/>
          </a:p>
          <a:p>
            <a:pPr algn="l"/>
            <a:endParaRPr lang="en-US" dirty="0"/>
          </a:p>
        </p:txBody>
      </p:sp>
      <p:pic>
        <p:nvPicPr>
          <p:cNvPr id="5" name="Picture 4"/>
          <p:cNvPicPr>
            <a:picLocks noChangeAspect="1"/>
          </p:cNvPicPr>
          <p:nvPr/>
        </p:nvPicPr>
        <p:blipFill>
          <a:blip r:embed="rId5"/>
          <a:stretch>
            <a:fillRect/>
          </a:stretch>
        </p:blipFill>
        <p:spPr>
          <a:xfrm>
            <a:off x="8635857" y="6378395"/>
            <a:ext cx="508143" cy="508143"/>
          </a:xfrm>
          <a:prstGeom prst="rect">
            <a:avLst/>
          </a:prstGeom>
        </p:spPr>
      </p:pic>
      <p:pic>
        <p:nvPicPr>
          <p:cNvPr id="6" name="Picture 5"/>
          <p:cNvPicPr>
            <a:picLocks noChangeAspect="1"/>
          </p:cNvPicPr>
          <p:nvPr/>
        </p:nvPicPr>
        <p:blipFill>
          <a:blip r:embed="rId6"/>
          <a:stretch>
            <a:fillRect/>
          </a:stretch>
        </p:blipFill>
        <p:spPr>
          <a:xfrm>
            <a:off x="255268" y="864367"/>
            <a:ext cx="3152415" cy="5374033"/>
          </a:xfrm>
          <a:prstGeom prst="rect">
            <a:avLst/>
          </a:prstGeom>
        </p:spPr>
      </p:pic>
      <p:sp>
        <p:nvSpPr>
          <p:cNvPr id="7" name="TextBox 6"/>
          <p:cNvSpPr txBox="1"/>
          <p:nvPr/>
        </p:nvSpPr>
        <p:spPr>
          <a:xfrm>
            <a:off x="80506" y="6592817"/>
            <a:ext cx="1210588" cy="246221"/>
          </a:xfrm>
          <a:prstGeom prst="rect">
            <a:avLst/>
          </a:prstGeom>
          <a:noFill/>
        </p:spPr>
        <p:txBody>
          <a:bodyPr wrap="none" rtlCol="0">
            <a:spAutoFit/>
          </a:bodyPr>
          <a:lstStyle/>
          <a:p>
            <a:r>
              <a:rPr lang="en-US" sz="1000" dirty="0"/>
              <a:t>Wikipedia CC BY-SA</a:t>
            </a:r>
          </a:p>
        </p:txBody>
      </p:sp>
    </p:spTree>
    <p:extLst>
      <p:ext uri="{BB962C8B-B14F-4D97-AF65-F5344CB8AC3E}">
        <p14:creationId xmlns:p14="http://schemas.microsoft.com/office/powerpoint/2010/main" val="3235392193"/>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3"/>
            <a:ext cx="8229600" cy="1143000"/>
          </a:xfrm>
        </p:spPr>
        <p:txBody>
          <a:bodyPr/>
          <a:lstStyle/>
          <a:p>
            <a:r>
              <a:rPr lang="en-US" dirty="0"/>
              <a:t>Value and use your thesis!</a:t>
            </a:r>
          </a:p>
        </p:txBody>
      </p:sp>
      <p:pic>
        <p:nvPicPr>
          <p:cNvPr id="4" name="Picture 3" descr="Screen Shot 2018-03-20 at 10.58.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4197"/>
            <a:ext cx="4314825" cy="3195908"/>
          </a:xfrm>
          <a:prstGeom prst="rect">
            <a:avLst/>
          </a:prstGeom>
        </p:spPr>
      </p:pic>
      <p:pic>
        <p:nvPicPr>
          <p:cNvPr id="5" name="Picture 4" descr="Screen Shot 2018-03-20 at 10.59.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50" y="3946828"/>
            <a:ext cx="4413250" cy="2911171"/>
          </a:xfrm>
          <a:prstGeom prst="rect">
            <a:avLst/>
          </a:prstGeom>
        </p:spPr>
      </p:pic>
      <p:sp>
        <p:nvSpPr>
          <p:cNvPr id="7" name="Content Placeholder 2"/>
          <p:cNvSpPr>
            <a:spLocks noGrp="1"/>
          </p:cNvSpPr>
          <p:nvPr>
            <p:ph idx="1"/>
          </p:nvPr>
        </p:nvSpPr>
        <p:spPr>
          <a:xfrm>
            <a:off x="457200" y="1068389"/>
            <a:ext cx="8229600" cy="2392362"/>
          </a:xfrm>
        </p:spPr>
        <p:txBody>
          <a:bodyPr>
            <a:normAutofit/>
          </a:bodyPr>
          <a:lstStyle/>
          <a:p>
            <a:r>
              <a:rPr lang="en-US" sz="2800" dirty="0"/>
              <a:t>2018-03-18 </a:t>
            </a:r>
            <a:r>
              <a:rPr lang="en-US" sz="2800" b="1" dirty="0"/>
              <a:t>Amelia Hunt </a:t>
            </a:r>
            <a:r>
              <a:rPr lang="en-US" sz="2800" dirty="0"/>
              <a:t>(final year </a:t>
            </a:r>
            <a:r>
              <a:rPr lang="en-US" sz="2800" dirty="0" err="1"/>
              <a:t>hons</a:t>
            </a:r>
            <a:r>
              <a:rPr lang="en-US" sz="2800" dirty="0"/>
              <a:t> Edinburgh) researching Open Notebook Science by interviewing PMR and other practitioners. Dissertation will be deposited in Repository under Open </a:t>
            </a:r>
            <a:r>
              <a:rPr lang="en-US" sz="2800" dirty="0" err="1"/>
              <a:t>licence</a:t>
            </a:r>
            <a:r>
              <a:rPr lang="en-US" sz="2800" dirty="0"/>
              <a:t>.   </a:t>
            </a:r>
          </a:p>
          <a:p>
            <a:endParaRPr lang="en-US" sz="2800" dirty="0"/>
          </a:p>
        </p:txBody>
      </p:sp>
    </p:spTree>
    <p:extLst>
      <p:ext uri="{BB962C8B-B14F-4D97-AF65-F5344CB8AC3E}">
        <p14:creationId xmlns:p14="http://schemas.microsoft.com/office/powerpoint/2010/main" val="157509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5 at 10.1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31300" cy="6604000"/>
          </a:xfrm>
          <a:prstGeom prst="rect">
            <a:avLst/>
          </a:prstGeom>
        </p:spPr>
      </p:pic>
    </p:spTree>
    <p:extLst>
      <p:ext uri="{BB962C8B-B14F-4D97-AF65-F5344CB8AC3E}">
        <p14:creationId xmlns:p14="http://schemas.microsoft.com/office/powerpoint/2010/main" val="3451864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93750" y="1891115"/>
            <a:ext cx="6146972" cy="3300010"/>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83021" y="5543177"/>
            <a:ext cx="8199085" cy="995976"/>
          </a:xfrm>
        </p:spPr>
        <p:txBody>
          <a:bodyPr>
            <a:normAutofit/>
          </a:bodyPr>
          <a:lstStyle/>
          <a:p>
            <a:pPr marL="0" indent="0" algn="ctr">
              <a:buNone/>
            </a:pPr>
            <a:r>
              <a:rPr lang="en-US" sz="2000" dirty="0"/>
              <a:t>[1] The Military-Industrial-Academic complex (1961)</a:t>
            </a:r>
          </a:p>
          <a:p>
            <a:pPr marL="0" indent="0" algn="ctr">
              <a:buNone/>
            </a:pPr>
            <a:r>
              <a:rPr lang="en-US" sz="2000" i="1" dirty="0"/>
              <a:t>(Dwight D Eisenhower, US President)</a:t>
            </a:r>
          </a:p>
        </p:txBody>
      </p:sp>
      <p:grpSp>
        <p:nvGrpSpPr>
          <p:cNvPr id="41" name="Group 40"/>
          <p:cNvGrpSpPr/>
          <p:nvPr/>
        </p:nvGrpSpPr>
        <p:grpSpPr>
          <a:xfrm>
            <a:off x="315610" y="2051921"/>
            <a:ext cx="8575383" cy="2517588"/>
            <a:chOff x="582706" y="3703889"/>
            <a:chExt cx="8575383" cy="2517588"/>
          </a:xfrm>
        </p:grpSpPr>
        <p:sp>
          <p:nvSpPr>
            <p:cNvPr id="5" name="TextBox 4"/>
            <p:cNvSpPr txBox="1"/>
            <p:nvPr/>
          </p:nvSpPr>
          <p:spPr>
            <a:xfrm>
              <a:off x="1403202" y="4646706"/>
              <a:ext cx="2114506" cy="646331"/>
            </a:xfrm>
            <a:prstGeom prst="rect">
              <a:avLst/>
            </a:prstGeom>
            <a:noFill/>
            <a:ln w="57150" cmpd="sng">
              <a:solidFill>
                <a:srgbClr val="FF0000"/>
              </a:solidFill>
            </a:ln>
          </p:spPr>
          <p:txBody>
            <a:bodyPr wrap="none" rtlCol="0">
              <a:spAutoFit/>
            </a:bodyPr>
            <a:lstStyle/>
            <a:p>
              <a:r>
                <a:rPr lang="en-US" sz="3600" dirty="0"/>
                <a:t>Publishers</a:t>
              </a:r>
            </a:p>
          </p:txBody>
        </p:sp>
        <p:sp>
          <p:nvSpPr>
            <p:cNvPr id="6" name="TextBox 5"/>
            <p:cNvSpPr txBox="1"/>
            <p:nvPr/>
          </p:nvSpPr>
          <p:spPr>
            <a:xfrm>
              <a:off x="4858871" y="4646706"/>
              <a:ext cx="2036285" cy="646331"/>
            </a:xfrm>
            <a:prstGeom prst="rect">
              <a:avLst/>
            </a:prstGeom>
            <a:noFill/>
            <a:ln w="57150" cmpd="sng">
              <a:solidFill>
                <a:srgbClr val="FF0000"/>
              </a:solidFill>
            </a:ln>
          </p:spPr>
          <p:txBody>
            <a:bodyPr wrap="none" rtlCol="0">
              <a:spAutoFit/>
            </a:bodyPr>
            <a:lstStyle/>
            <a:p>
              <a:r>
                <a:rPr lang="en-US" sz="3600" dirty="0"/>
                <a:t>Academia</a:t>
              </a:r>
            </a:p>
          </p:txBody>
        </p:sp>
        <p:cxnSp>
          <p:nvCxnSpPr>
            <p:cNvPr id="8" name="Straight Arrow Connector 7"/>
            <p:cNvCxnSpPr/>
            <p:nvPr/>
          </p:nvCxnSpPr>
          <p:spPr>
            <a:xfrm>
              <a:off x="3517709" y="5113743"/>
              <a:ext cx="13411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517708" y="4781176"/>
              <a:ext cx="13411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895158" y="4957047"/>
              <a:ext cx="7487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895157" y="5293038"/>
              <a:ext cx="572443" cy="56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2987" y="5113743"/>
              <a:ext cx="1315885" cy="523220"/>
            </a:xfrm>
            <a:prstGeom prst="rect">
              <a:avLst/>
            </a:prstGeom>
            <a:noFill/>
          </p:spPr>
          <p:txBody>
            <a:bodyPr wrap="none" rtlCol="0">
              <a:spAutoFit/>
            </a:bodyPr>
            <a:lstStyle/>
            <a:p>
              <a:r>
                <a:rPr lang="en-US" sz="2800" dirty="0"/>
                <a:t>Glory+?</a:t>
              </a:r>
            </a:p>
          </p:txBody>
        </p:sp>
        <p:sp>
          <p:nvSpPr>
            <p:cNvPr id="20" name="TextBox 19"/>
            <p:cNvSpPr txBox="1"/>
            <p:nvPr/>
          </p:nvSpPr>
          <p:spPr>
            <a:xfrm>
              <a:off x="3667469" y="3750055"/>
              <a:ext cx="1278628" cy="954107"/>
            </a:xfrm>
            <a:prstGeom prst="rect">
              <a:avLst/>
            </a:prstGeom>
            <a:noFill/>
          </p:spPr>
          <p:txBody>
            <a:bodyPr wrap="none" rtlCol="0">
              <a:spAutoFit/>
            </a:bodyPr>
            <a:lstStyle/>
            <a:p>
              <a:r>
                <a:rPr lang="en-US" sz="2800" i="1" dirty="0"/>
                <a:t>$$, MS</a:t>
              </a:r>
            </a:p>
            <a:p>
              <a:r>
                <a:rPr lang="en-US" sz="2800" i="1" dirty="0"/>
                <a:t>review</a:t>
              </a:r>
            </a:p>
          </p:txBody>
        </p:sp>
        <p:cxnSp>
          <p:nvCxnSpPr>
            <p:cNvPr id="22" name="Straight Arrow Connector 21"/>
            <p:cNvCxnSpPr/>
            <p:nvPr/>
          </p:nvCxnSpPr>
          <p:spPr>
            <a:xfrm flipH="1">
              <a:off x="6895156" y="4227109"/>
              <a:ext cx="575432" cy="4195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467600" y="3703889"/>
              <a:ext cx="1514182" cy="523220"/>
            </a:xfrm>
            <a:prstGeom prst="rect">
              <a:avLst/>
            </a:prstGeom>
            <a:noFill/>
          </p:spPr>
          <p:txBody>
            <a:bodyPr wrap="none" rtlCol="0">
              <a:spAutoFit/>
            </a:bodyPr>
            <a:lstStyle/>
            <a:p>
              <a:r>
                <a:rPr lang="en-US" sz="2800" dirty="0"/>
                <a:t>Taxpayer</a:t>
              </a:r>
            </a:p>
          </p:txBody>
        </p:sp>
        <p:sp>
          <p:nvSpPr>
            <p:cNvPr id="28" name="TextBox 27"/>
            <p:cNvSpPr txBox="1"/>
            <p:nvPr/>
          </p:nvSpPr>
          <p:spPr>
            <a:xfrm>
              <a:off x="7743437" y="4671966"/>
              <a:ext cx="1334821" cy="523220"/>
            </a:xfrm>
            <a:prstGeom prst="rect">
              <a:avLst/>
            </a:prstGeom>
            <a:noFill/>
          </p:spPr>
          <p:txBody>
            <a:bodyPr wrap="none" rtlCol="0">
              <a:spAutoFit/>
            </a:bodyPr>
            <a:lstStyle/>
            <a:p>
              <a:r>
                <a:rPr lang="en-US" sz="2800" dirty="0"/>
                <a:t>Student</a:t>
              </a:r>
            </a:p>
          </p:txBody>
        </p:sp>
        <p:sp>
          <p:nvSpPr>
            <p:cNvPr id="29" name="TextBox 28"/>
            <p:cNvSpPr txBox="1"/>
            <p:nvPr/>
          </p:nvSpPr>
          <p:spPr>
            <a:xfrm>
              <a:off x="7339187" y="5698257"/>
              <a:ext cx="1818902" cy="523220"/>
            </a:xfrm>
            <a:prstGeom prst="rect">
              <a:avLst/>
            </a:prstGeom>
            <a:noFill/>
          </p:spPr>
          <p:txBody>
            <a:bodyPr wrap="none" rtlCol="0">
              <a:spAutoFit/>
            </a:bodyPr>
            <a:lstStyle/>
            <a:p>
              <a:r>
                <a:rPr lang="en-US" sz="2800" dirty="0"/>
                <a:t>Researcher</a:t>
              </a:r>
            </a:p>
          </p:txBody>
        </p:sp>
        <p:cxnSp>
          <p:nvCxnSpPr>
            <p:cNvPr id="32" name="Straight Arrow Connector 31"/>
            <p:cNvCxnSpPr/>
            <p:nvPr/>
          </p:nvCxnSpPr>
          <p:spPr>
            <a:xfrm flipH="1">
              <a:off x="582706" y="4933576"/>
              <a:ext cx="758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92516" y="4410356"/>
              <a:ext cx="548648" cy="523220"/>
            </a:xfrm>
            <a:prstGeom prst="rect">
              <a:avLst/>
            </a:prstGeom>
            <a:noFill/>
          </p:spPr>
          <p:txBody>
            <a:bodyPr wrap="none" rtlCol="0">
              <a:spAutoFit/>
            </a:bodyPr>
            <a:lstStyle/>
            <a:p>
              <a:r>
                <a:rPr lang="en-US" sz="2800" dirty="0"/>
                <a:t>$$</a:t>
              </a:r>
            </a:p>
          </p:txBody>
        </p:sp>
        <p:sp>
          <p:nvSpPr>
            <p:cNvPr id="37" name="TextBox 36"/>
            <p:cNvSpPr txBox="1"/>
            <p:nvPr/>
          </p:nvSpPr>
          <p:spPr>
            <a:xfrm>
              <a:off x="7149048" y="4385096"/>
              <a:ext cx="638504" cy="523220"/>
            </a:xfrm>
            <a:prstGeom prst="rect">
              <a:avLst/>
            </a:prstGeom>
            <a:noFill/>
          </p:spPr>
          <p:txBody>
            <a:bodyPr wrap="none" rtlCol="0">
              <a:spAutoFit/>
            </a:bodyPr>
            <a:lstStyle/>
            <a:p>
              <a:r>
                <a:rPr lang="en-US" sz="2800" i="1" dirty="0"/>
                <a:t>$$</a:t>
              </a:r>
            </a:p>
          </p:txBody>
        </p:sp>
        <p:sp>
          <p:nvSpPr>
            <p:cNvPr id="39" name="TextBox 38"/>
            <p:cNvSpPr txBox="1"/>
            <p:nvPr/>
          </p:nvSpPr>
          <p:spPr>
            <a:xfrm>
              <a:off x="7207818" y="5164235"/>
              <a:ext cx="1266355" cy="523220"/>
            </a:xfrm>
            <a:prstGeom prst="rect">
              <a:avLst/>
            </a:prstGeom>
            <a:noFill/>
          </p:spPr>
          <p:txBody>
            <a:bodyPr wrap="none" rtlCol="0">
              <a:spAutoFit/>
            </a:bodyPr>
            <a:lstStyle/>
            <a:p>
              <a:r>
                <a:rPr lang="en-US" sz="2800" i="1" dirty="0"/>
                <a:t>in-kind</a:t>
              </a:r>
            </a:p>
          </p:txBody>
        </p:sp>
      </p:grpSp>
      <p:sp>
        <p:nvSpPr>
          <p:cNvPr id="40" name="Content Placeholder 2"/>
          <p:cNvSpPr txBox="1">
            <a:spLocks/>
          </p:cNvSpPr>
          <p:nvPr/>
        </p:nvSpPr>
        <p:spPr>
          <a:xfrm>
            <a:off x="585694" y="422834"/>
            <a:ext cx="8229600" cy="7276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a:t> </a:t>
            </a:r>
            <a:r>
              <a:rPr lang="en-US" b="1" dirty="0"/>
              <a:t>The Publisher-Academic complex[1]</a:t>
            </a:r>
            <a:endParaRPr lang="en-US" b="1" i="1" dirty="0"/>
          </a:p>
        </p:txBody>
      </p:sp>
      <p:sp>
        <p:nvSpPr>
          <p:cNvPr id="4" name="TextBox 3"/>
          <p:cNvSpPr txBox="1"/>
          <p:nvPr/>
        </p:nvSpPr>
        <p:spPr>
          <a:xfrm>
            <a:off x="2368045" y="4021574"/>
            <a:ext cx="3180340" cy="707886"/>
          </a:xfrm>
          <a:prstGeom prst="rect">
            <a:avLst/>
          </a:prstGeom>
          <a:noFill/>
        </p:spPr>
        <p:txBody>
          <a:bodyPr wrap="none" rtlCol="0">
            <a:spAutoFit/>
          </a:bodyPr>
          <a:lstStyle/>
          <a:p>
            <a:r>
              <a:rPr lang="en-US" sz="4000" i="1" dirty="0">
                <a:solidFill>
                  <a:schemeClr val="tx2">
                    <a:lumMod val="60000"/>
                    <a:lumOff val="40000"/>
                  </a:schemeClr>
                </a:solidFill>
              </a:rPr>
              <a:t>Infrastructure</a:t>
            </a:r>
          </a:p>
        </p:txBody>
      </p:sp>
      <p:sp>
        <p:nvSpPr>
          <p:cNvPr id="7" name="TextBox 6"/>
          <p:cNvSpPr txBox="1"/>
          <p:nvPr/>
        </p:nvSpPr>
        <p:spPr>
          <a:xfrm>
            <a:off x="6394329" y="4729460"/>
            <a:ext cx="2749671" cy="461665"/>
          </a:xfrm>
          <a:prstGeom prst="rect">
            <a:avLst/>
          </a:prstGeom>
          <a:solidFill>
            <a:srgbClr val="CCFFCC"/>
          </a:solidFill>
        </p:spPr>
        <p:txBody>
          <a:bodyPr wrap="none" rtlCol="0">
            <a:spAutoFit/>
          </a:bodyPr>
          <a:lstStyle/>
          <a:p>
            <a:r>
              <a:rPr lang="en-US" sz="2400" dirty="0"/>
              <a:t>“The scholarly poor”</a:t>
            </a:r>
          </a:p>
        </p:txBody>
      </p:sp>
    </p:spTree>
    <p:extLst>
      <p:ext uri="{BB962C8B-B14F-4D97-AF65-F5344CB8AC3E}">
        <p14:creationId xmlns:p14="http://schemas.microsoft.com/office/powerpoint/2010/main" val="618872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693578"/>
          </a:xfrm>
          <a:prstGeom prst="rect">
            <a:avLst/>
          </a:prstGeom>
          <a:ln w="28575" cmpd="sng">
            <a:solidFill>
              <a:schemeClr val="tx1"/>
            </a:solidFill>
          </a:ln>
        </p:spPr>
      </p:pic>
      <p:pic>
        <p:nvPicPr>
          <p:cNvPr id="5" name="Picture 4"/>
          <p:cNvPicPr>
            <a:picLocks noChangeAspect="1"/>
          </p:cNvPicPr>
          <p:nvPr/>
        </p:nvPicPr>
        <p:blipFill>
          <a:blip r:embed="rId3"/>
          <a:stretch>
            <a:fillRect/>
          </a:stretch>
        </p:blipFill>
        <p:spPr>
          <a:xfrm>
            <a:off x="142546" y="5234515"/>
            <a:ext cx="8820032" cy="1185643"/>
          </a:xfrm>
          <a:prstGeom prst="rect">
            <a:avLst/>
          </a:prstGeom>
          <a:ln w="57150" cmpd="sng">
            <a:solidFill>
              <a:srgbClr val="FF0000"/>
            </a:solidFill>
          </a:ln>
        </p:spPr>
      </p:pic>
      <p:sp>
        <p:nvSpPr>
          <p:cNvPr id="2" name="Oval 1"/>
          <p:cNvSpPr/>
          <p:nvPr/>
        </p:nvSpPr>
        <p:spPr>
          <a:xfrm>
            <a:off x="4429125" y="5064125"/>
            <a:ext cx="873125" cy="539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9150" y="5461000"/>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750050" y="5730875"/>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24076" y="6007408"/>
            <a:ext cx="8763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289175" y="1095375"/>
            <a:ext cx="50292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03750" y="1619249"/>
            <a:ext cx="698500" cy="30162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603750" y="4651375"/>
            <a:ext cx="1069975" cy="4127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2230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body" idx="1"/>
          </p:nvPr>
        </p:nvSpPr>
        <p:spPr>
          <a:xfrm>
            <a:off x="14111" y="853019"/>
            <a:ext cx="9144000" cy="2914649"/>
          </a:xfrm>
          <a:prstGeom prst="rect">
            <a:avLst/>
          </a:prstGeom>
        </p:spPr>
        <p:txBody>
          <a:bodyPr>
            <a:noAutofit/>
          </a:bodyPr>
          <a:lstStyle>
            <a:lvl1pPr>
              <a:defRPr sz="5100" i="1"/>
            </a:lvl1pPr>
          </a:lstStyle>
          <a:p>
            <a:pPr lvl="0">
              <a:defRPr sz="1800" i="0">
                <a:solidFill>
                  <a:srgbClr val="000000"/>
                </a:solidFill>
              </a:defRPr>
            </a:pPr>
            <a:r>
              <a:rPr lang="en-US" sz="2000" dirty="0">
                <a:latin typeface="Arial"/>
                <a:cs typeface="Arial"/>
                <a:hlinkClick r:id="rId2"/>
              </a:rPr>
              <a:t>http://www.nytimes.com/2015/04/08/opinion/yes-we-were-warned-about-ebola.html</a:t>
            </a:r>
            <a:r>
              <a:rPr lang="en-US" sz="2000" dirty="0">
                <a:latin typeface="Arial"/>
                <a:cs typeface="Arial"/>
              </a:rPr>
              <a:t> </a:t>
            </a:r>
          </a:p>
          <a:p>
            <a:pPr lvl="0">
              <a:defRPr sz="1800" i="0">
                <a:solidFill>
                  <a:srgbClr val="000000"/>
                </a:solidFill>
              </a:defRPr>
            </a:pPr>
            <a:endParaRPr lang="en-US" sz="2000" dirty="0">
              <a:solidFill>
                <a:srgbClr val="535353"/>
              </a:solidFill>
              <a:latin typeface="Arial"/>
              <a:cs typeface="Arial"/>
            </a:endParaRPr>
          </a:p>
          <a:p>
            <a:pPr lvl="0">
              <a:defRPr sz="1800" i="0">
                <a:solidFill>
                  <a:srgbClr val="000000"/>
                </a:solidFill>
              </a:defRPr>
            </a:pPr>
            <a:r>
              <a:rPr lang="en-US" sz="2000" i="0" dirty="0">
                <a:latin typeface="Arial"/>
                <a:cs typeface="Arial"/>
              </a:rPr>
              <a:t>We were stunned recently when we stumbled across an article by European researchers in </a:t>
            </a:r>
            <a:r>
              <a:rPr lang="en-US" sz="2000" b="1" i="0" dirty="0">
                <a:latin typeface="Arial"/>
                <a:cs typeface="Arial"/>
              </a:rPr>
              <a:t>Annals of Virology [1982</a:t>
            </a:r>
            <a:r>
              <a:rPr lang="en-US" sz="2000" i="0" dirty="0">
                <a:latin typeface="Arial"/>
                <a:cs typeface="Arial"/>
              </a:rPr>
              <a:t>]: “The results seem to indicate that </a:t>
            </a:r>
            <a:r>
              <a:rPr lang="en-US" sz="2000" b="1" i="0" dirty="0">
                <a:latin typeface="Arial"/>
                <a:cs typeface="Arial"/>
              </a:rPr>
              <a:t>Liberia has to be included in the Ebola virus endemic zone.</a:t>
            </a:r>
            <a:r>
              <a:rPr lang="en-US" sz="2000" i="0" dirty="0">
                <a:latin typeface="Arial"/>
                <a:cs typeface="Arial"/>
              </a:rPr>
              <a:t>” In the future, the authors asserted, “medical personnel in Liberian health centers should be aware of the possibility that they may come across active cases and thus be prepared to avoid nosocomial epidemics,” referring to hospital-acquired infection.</a:t>
            </a:r>
          </a:p>
          <a:p>
            <a:pPr lvl="0">
              <a:defRPr sz="1800" i="0">
                <a:solidFill>
                  <a:srgbClr val="000000"/>
                </a:solidFill>
              </a:defRPr>
            </a:pPr>
            <a:endParaRPr lang="en-US" sz="2000" i="0" dirty="0">
              <a:latin typeface="Arial"/>
              <a:cs typeface="Arial"/>
            </a:endParaRPr>
          </a:p>
          <a:p>
            <a:pPr lvl="0">
              <a:defRPr sz="1800" i="0">
                <a:solidFill>
                  <a:srgbClr val="000000"/>
                </a:solidFill>
              </a:defRPr>
            </a:pPr>
            <a:r>
              <a:rPr lang="en-US" sz="2000" i="0" dirty="0">
                <a:latin typeface="Arial"/>
                <a:cs typeface="Arial"/>
              </a:rPr>
              <a:t>Adage in public health: “</a:t>
            </a:r>
            <a:r>
              <a:rPr lang="en-US" sz="2000" b="1" i="0" dirty="0">
                <a:latin typeface="Arial"/>
                <a:cs typeface="Arial"/>
              </a:rPr>
              <a:t>The road to inaction is paved with research papers</a:t>
            </a:r>
            <a:r>
              <a:rPr lang="en-US" sz="2000" i="0" dirty="0">
                <a:latin typeface="Arial"/>
                <a:cs typeface="Arial"/>
              </a:rPr>
              <a:t>.” </a:t>
            </a:r>
          </a:p>
          <a:p>
            <a:pPr lvl="0">
              <a:defRPr sz="1800" i="0">
                <a:solidFill>
                  <a:srgbClr val="000000"/>
                </a:solidFill>
              </a:defRPr>
            </a:pPr>
            <a:endParaRPr lang="en-US" sz="2000" i="0" dirty="0">
              <a:solidFill>
                <a:srgbClr val="535353"/>
              </a:solidFill>
              <a:latin typeface="Arial"/>
              <a:cs typeface="Arial"/>
            </a:endParaRPr>
          </a:p>
          <a:p>
            <a:pPr lvl="0">
              <a:defRPr sz="1800" i="0">
                <a:solidFill>
                  <a:srgbClr val="000000"/>
                </a:solidFill>
              </a:defRPr>
            </a:pPr>
            <a:r>
              <a:rPr lang="en-US" sz="1600" dirty="0">
                <a:latin typeface="Arial"/>
                <a:cs typeface="Arial"/>
              </a:rPr>
              <a:t>Bernice </a:t>
            </a:r>
            <a:r>
              <a:rPr lang="en-US" sz="1600" dirty="0" err="1">
                <a:latin typeface="Arial"/>
                <a:cs typeface="Arial"/>
              </a:rPr>
              <a:t>Dahn</a:t>
            </a:r>
            <a:r>
              <a:rPr lang="en-US" sz="1600" dirty="0">
                <a:latin typeface="Arial"/>
                <a:cs typeface="Arial"/>
              </a:rPr>
              <a:t> (</a:t>
            </a:r>
            <a:r>
              <a:rPr lang="en-US" sz="2400" b="1" dirty="0">
                <a:solidFill>
                  <a:srgbClr val="FF0000"/>
                </a:solidFill>
                <a:latin typeface="Arial"/>
                <a:cs typeface="Arial"/>
              </a:rPr>
              <a:t>chief medical officer of Liberia’s Ministry of Health</a:t>
            </a:r>
            <a:r>
              <a:rPr lang="en-US" sz="1600" dirty="0">
                <a:latin typeface="Arial"/>
                <a:cs typeface="Arial"/>
              </a:rPr>
              <a:t>)</a:t>
            </a:r>
          </a:p>
          <a:p>
            <a:pPr lvl="0">
              <a:defRPr sz="1800" i="0">
                <a:solidFill>
                  <a:srgbClr val="000000"/>
                </a:solidFill>
              </a:defRPr>
            </a:pPr>
            <a:r>
              <a:rPr lang="en-US" sz="1600" dirty="0">
                <a:latin typeface="Arial"/>
                <a:cs typeface="Arial"/>
              </a:rPr>
              <a:t>Vera </a:t>
            </a:r>
            <a:r>
              <a:rPr lang="en-US" sz="1600" dirty="0" err="1">
                <a:latin typeface="Arial"/>
                <a:cs typeface="Arial"/>
              </a:rPr>
              <a:t>Mussah</a:t>
            </a:r>
            <a:r>
              <a:rPr lang="en-US" sz="1600" dirty="0">
                <a:latin typeface="Arial"/>
                <a:cs typeface="Arial"/>
              </a:rPr>
              <a:t> (director of county health services) </a:t>
            </a:r>
          </a:p>
          <a:p>
            <a:pPr lvl="0">
              <a:defRPr sz="1800" i="0">
                <a:solidFill>
                  <a:srgbClr val="000000"/>
                </a:solidFill>
              </a:defRPr>
            </a:pPr>
            <a:r>
              <a:rPr lang="en-US" sz="1600" dirty="0">
                <a:latin typeface="Arial"/>
                <a:cs typeface="Arial"/>
              </a:rPr>
              <a:t>Cameron Nutt (Ebola response adviser to Partners in Health)</a:t>
            </a:r>
            <a:endParaRPr sz="1600" dirty="0">
              <a:solidFill>
                <a:srgbClr val="535353"/>
              </a:solidFill>
              <a:latin typeface="Arial"/>
              <a:cs typeface="Arial"/>
            </a:endParaRPr>
          </a:p>
        </p:txBody>
      </p:sp>
      <p:sp>
        <p:nvSpPr>
          <p:cNvPr id="3" name="TextBox 2"/>
          <p:cNvSpPr txBox="1"/>
          <p:nvPr/>
        </p:nvSpPr>
        <p:spPr>
          <a:xfrm>
            <a:off x="1044224" y="42334"/>
            <a:ext cx="7611879" cy="646331"/>
          </a:xfrm>
          <a:prstGeom prst="rect">
            <a:avLst/>
          </a:prstGeom>
          <a:noFill/>
        </p:spPr>
        <p:txBody>
          <a:bodyPr wrap="none" lIns="91430" tIns="45716" rIns="91430" bIns="45716" rtlCol="0">
            <a:spAutoFit/>
          </a:bodyPr>
          <a:lstStyle/>
          <a:p>
            <a:r>
              <a:rPr lang="en-US" sz="3600" dirty="0"/>
              <a:t>A System Failure of Scholarly Publishing</a:t>
            </a:r>
          </a:p>
        </p:txBody>
      </p:sp>
    </p:spTree>
    <p:extLst>
      <p:ext uri="{BB962C8B-B14F-4D97-AF65-F5344CB8AC3E}">
        <p14:creationId xmlns:p14="http://schemas.microsoft.com/office/powerpoint/2010/main" val="144173557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43"/>
            <a:ext cx="8229600" cy="1143000"/>
          </a:xfrm>
        </p:spPr>
        <p:txBody>
          <a:bodyPr>
            <a:normAutofit/>
          </a:bodyPr>
          <a:lstStyle/>
          <a:p>
            <a:r>
              <a:rPr lang="en-US" dirty="0"/>
              <a:t>Scholarly publishing is “Big Data”</a:t>
            </a:r>
          </a:p>
        </p:txBody>
      </p:sp>
      <p:pic>
        <p:nvPicPr>
          <p:cNvPr id="4" name="Picture 3"/>
          <p:cNvPicPr>
            <a:picLocks noChangeAspect="1"/>
          </p:cNvPicPr>
          <p:nvPr/>
        </p:nvPicPr>
        <p:blipFill>
          <a:blip r:embed="rId2"/>
          <a:stretch>
            <a:fillRect/>
          </a:stretch>
        </p:blipFill>
        <p:spPr>
          <a:xfrm>
            <a:off x="0" y="886362"/>
            <a:ext cx="9144000" cy="3162300"/>
          </a:xfrm>
          <a:prstGeom prst="rect">
            <a:avLst/>
          </a:prstGeom>
        </p:spPr>
      </p:pic>
      <p:sp>
        <p:nvSpPr>
          <p:cNvPr id="5" name="Rectangle 4"/>
          <p:cNvSpPr/>
          <p:nvPr/>
        </p:nvSpPr>
        <p:spPr>
          <a:xfrm>
            <a:off x="0" y="6472365"/>
            <a:ext cx="9144000" cy="369332"/>
          </a:xfrm>
          <a:prstGeom prst="rect">
            <a:avLst/>
          </a:prstGeom>
        </p:spPr>
        <p:txBody>
          <a:bodyPr wrap="square">
            <a:spAutoFit/>
          </a:bodyPr>
          <a:lstStyle/>
          <a:p>
            <a:r>
              <a:rPr lang="en-US" dirty="0">
                <a:hlinkClick r:id="rId3"/>
              </a:rPr>
              <a:t>[2] https://en.wikipedia.org/wiki/Mont_Blanc#/media/File:Mont_Blanc_depuis_Valmorel.jpg</a:t>
            </a:r>
            <a:r>
              <a:rPr lang="en-US" dirty="0"/>
              <a:t> </a:t>
            </a:r>
          </a:p>
        </p:txBody>
      </p:sp>
      <p:sp>
        <p:nvSpPr>
          <p:cNvPr id="6" name="TextBox 5"/>
          <p:cNvSpPr txBox="1"/>
          <p:nvPr/>
        </p:nvSpPr>
        <p:spPr>
          <a:xfrm>
            <a:off x="103668" y="4060836"/>
            <a:ext cx="8928563" cy="2677656"/>
          </a:xfrm>
          <a:prstGeom prst="rect">
            <a:avLst/>
          </a:prstGeom>
          <a:noFill/>
        </p:spPr>
        <p:txBody>
          <a:bodyPr wrap="square" rtlCol="0">
            <a:spAutoFit/>
          </a:bodyPr>
          <a:lstStyle/>
          <a:p>
            <a:pPr marL="457200" indent="-457200">
              <a:buFont typeface="Arial"/>
              <a:buChar char="•"/>
            </a:pPr>
            <a:r>
              <a:rPr lang="en-US" sz="2800" dirty="0"/>
              <a:t> $500 Billion public research =&gt; 2.5 million articles /year , 7000 /day </a:t>
            </a:r>
          </a:p>
          <a:p>
            <a:pPr marL="457200" indent="-457200">
              <a:buFont typeface="Arial"/>
              <a:buChar char="•"/>
            </a:pPr>
            <a:r>
              <a:rPr lang="en-US" sz="2800" dirty="0"/>
              <a:t>Most is not Publicly readable and much is unused</a:t>
            </a:r>
          </a:p>
          <a:p>
            <a:pPr marL="457200" indent="-457200">
              <a:buFont typeface="Arial"/>
              <a:buChar char="•"/>
            </a:pPr>
            <a:r>
              <a:rPr lang="en-US" sz="2800" dirty="0" err="1"/>
              <a:t>ContentMining</a:t>
            </a:r>
            <a:r>
              <a:rPr lang="en-US" sz="2800" dirty="0"/>
              <a:t> (TDM) can liberate knowledge</a:t>
            </a:r>
          </a:p>
          <a:p>
            <a:pPr marL="457200" indent="-457200">
              <a:buFont typeface="Arial"/>
              <a:buChar char="•"/>
            </a:pPr>
            <a:r>
              <a:rPr lang="en-US" sz="2800" dirty="0"/>
              <a:t>Many mega-publishers fight </a:t>
            </a:r>
            <a:r>
              <a:rPr lang="en-US" sz="2800" dirty="0" err="1"/>
              <a:t>ContentMining</a:t>
            </a:r>
            <a:r>
              <a:rPr lang="en-US" sz="2800" dirty="0"/>
              <a:t> </a:t>
            </a:r>
          </a:p>
          <a:p>
            <a:endParaRPr lang="en-US" sz="2800" dirty="0"/>
          </a:p>
        </p:txBody>
      </p:sp>
      <p:sp>
        <p:nvSpPr>
          <p:cNvPr id="7" name="Rectangle 6"/>
          <p:cNvSpPr/>
          <p:nvPr/>
        </p:nvSpPr>
        <p:spPr>
          <a:xfrm>
            <a:off x="103668" y="6156014"/>
            <a:ext cx="8583131" cy="369332"/>
          </a:xfrm>
          <a:prstGeom prst="rect">
            <a:avLst/>
          </a:prstGeom>
        </p:spPr>
        <p:txBody>
          <a:bodyPr wrap="square">
            <a:spAutoFit/>
          </a:bodyPr>
          <a:lstStyle/>
          <a:p>
            <a:r>
              <a:rPr lang="en-US" dirty="0">
                <a:hlinkClick r:id="rId4"/>
              </a:rPr>
              <a:t>[1] http://www.crossref.org/01company/crossref_indicators.html</a:t>
            </a:r>
            <a:r>
              <a:rPr lang="en-US" dirty="0"/>
              <a:t> </a:t>
            </a:r>
          </a:p>
        </p:txBody>
      </p:sp>
      <p:cxnSp>
        <p:nvCxnSpPr>
          <p:cNvPr id="8" name="Straight Connector 7"/>
          <p:cNvCxnSpPr/>
          <p:nvPr/>
        </p:nvCxnSpPr>
        <p:spPr>
          <a:xfrm>
            <a:off x="4067944" y="1772816"/>
            <a:ext cx="4968552"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68144" y="1772816"/>
            <a:ext cx="0" cy="2304256"/>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012160" y="1916832"/>
            <a:ext cx="2570971" cy="369332"/>
          </a:xfrm>
          <a:prstGeom prst="rect">
            <a:avLst/>
          </a:prstGeom>
          <a:solidFill>
            <a:schemeClr val="bg1"/>
          </a:solidFill>
        </p:spPr>
        <p:txBody>
          <a:bodyPr wrap="square">
            <a:spAutoFit/>
          </a:bodyPr>
          <a:lstStyle/>
          <a:p>
            <a:r>
              <a:rPr lang="en-US" dirty="0">
                <a:solidFill>
                  <a:srgbClr val="FF0000"/>
                </a:solidFill>
              </a:rPr>
              <a:t>1 year’s scholarly output!</a:t>
            </a:r>
          </a:p>
        </p:txBody>
      </p:sp>
    </p:spTree>
    <p:extLst>
      <p:ext uri="{BB962C8B-B14F-4D97-AF65-F5344CB8AC3E}">
        <p14:creationId xmlns:p14="http://schemas.microsoft.com/office/powerpoint/2010/main" val="3487213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24942"/>
          </a:xfrm>
        </p:spPr>
        <p:txBody>
          <a:bodyPr>
            <a:normAutofit/>
          </a:bodyPr>
          <a:lstStyle/>
          <a:p>
            <a:r>
              <a:rPr lang="en-GB" sz="2800" dirty="0">
                <a:hlinkClick r:id="rId2"/>
              </a:rPr>
              <a:t>http://chemicaltagger.ch.cam.ac.uk/</a:t>
            </a:r>
            <a:r>
              <a:rPr lang="en-GB" sz="2800" dirty="0"/>
              <a:t> </a:t>
            </a:r>
          </a:p>
        </p:txBody>
      </p:sp>
      <p:sp>
        <p:nvSpPr>
          <p:cNvPr id="3" name="Content Placeholder 2"/>
          <p:cNvSpPr>
            <a:spLocks noGrp="1"/>
          </p:cNvSpPr>
          <p:nvPr>
            <p:ph idx="1"/>
          </p:nvPr>
        </p:nvSpPr>
        <p:spPr/>
        <p:txBody>
          <a:bodyPr/>
          <a:lstStyle/>
          <a:p>
            <a:r>
              <a:rPr lang="en-GB" dirty="0"/>
              <a:t>Typical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3" y="1238251"/>
            <a:ext cx="8048625" cy="4381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3415733" y="2782671"/>
            <a:ext cx="5180585" cy="646331"/>
          </a:xfrm>
          <a:prstGeom prst="rect">
            <a:avLst/>
          </a:prstGeom>
          <a:solidFill>
            <a:schemeClr val="bg1"/>
          </a:solidFill>
        </p:spPr>
        <p:txBody>
          <a:bodyPr wrap="none" lIns="91416" tIns="45709" rIns="91416" bIns="45709" rtlCol="0">
            <a:spAutoFit/>
          </a:bodyPr>
          <a:lstStyle/>
          <a:p>
            <a:r>
              <a:rPr lang="en-GB" sz="3600" b="1" dirty="0">
                <a:solidFill>
                  <a:srgbClr val="FF0000"/>
                </a:solidFill>
              </a:rPr>
              <a:t>Typical chemical synthesis</a:t>
            </a:r>
          </a:p>
        </p:txBody>
      </p:sp>
    </p:spTree>
    <p:extLst>
      <p:ext uri="{BB962C8B-B14F-4D97-AF65-F5344CB8AC3E}">
        <p14:creationId xmlns:p14="http://schemas.microsoft.com/office/powerpoint/2010/main" val="3597114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 y="980728"/>
            <a:ext cx="9030941" cy="4674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188640"/>
            <a:ext cx="8229600" cy="724942"/>
          </a:xfrm>
        </p:spPr>
        <p:txBody>
          <a:bodyPr>
            <a:normAutofit/>
          </a:bodyPr>
          <a:lstStyle/>
          <a:p>
            <a:r>
              <a:rPr lang="en-GB" sz="3600" dirty="0"/>
              <a:t>Automatic semantic markup of chemistry </a:t>
            </a:r>
          </a:p>
        </p:txBody>
      </p:sp>
      <p:sp>
        <p:nvSpPr>
          <p:cNvPr id="6" name="Title 1"/>
          <p:cNvSpPr txBox="1">
            <a:spLocks/>
          </p:cNvSpPr>
          <p:nvPr/>
        </p:nvSpPr>
        <p:spPr>
          <a:xfrm>
            <a:off x="609600" y="5877273"/>
            <a:ext cx="8229600" cy="724942"/>
          </a:xfrm>
          <a:prstGeom prst="rect">
            <a:avLst/>
          </a:prstGeom>
        </p:spPr>
        <p:txBody>
          <a:bodyPr vert="horz" lIns="91416" tIns="45709" rIns="91416" bIns="45709"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i="1" dirty="0"/>
              <a:t>Could be used for analytical, crystallization, etc. </a:t>
            </a:r>
          </a:p>
        </p:txBody>
      </p:sp>
    </p:spTree>
    <p:extLst>
      <p:ext uri="{BB962C8B-B14F-4D97-AF65-F5344CB8AC3E}">
        <p14:creationId xmlns:p14="http://schemas.microsoft.com/office/powerpoint/2010/main" val="4185029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309400"/>
            <a:ext cx="7278797" cy="461665"/>
          </a:xfrm>
          <a:prstGeom prst="rect">
            <a:avLst/>
          </a:prstGeom>
        </p:spPr>
        <p:txBody>
          <a:bodyPr wrap="square">
            <a:spAutoFit/>
          </a:bodyPr>
          <a:lstStyle/>
          <a:p>
            <a:r>
              <a:rPr lang="en-US" sz="2400" dirty="0">
                <a:hlinkClick r:id="rId2"/>
              </a:rPr>
              <a:t>http://www</a:t>
            </a:r>
            <a:r>
              <a:rPr lang="en-US" sz="2400" b="1" dirty="0">
                <a:hlinkClick r:id="rId2"/>
              </a:rPr>
              <a:t>.budapestopenaccessinitiative.</a:t>
            </a:r>
            <a:r>
              <a:rPr lang="en-US" sz="2400" dirty="0">
                <a:hlinkClick r:id="rId2"/>
              </a:rPr>
              <a:t>org/read</a:t>
            </a:r>
            <a:r>
              <a:rPr lang="en-US" sz="2400" dirty="0"/>
              <a:t> </a:t>
            </a:r>
          </a:p>
        </p:txBody>
      </p:sp>
      <p:sp>
        <p:nvSpPr>
          <p:cNvPr id="5" name="Rectangle 4"/>
          <p:cNvSpPr/>
          <p:nvPr/>
        </p:nvSpPr>
        <p:spPr>
          <a:xfrm>
            <a:off x="564483" y="1156290"/>
            <a:ext cx="8300481" cy="5693867"/>
          </a:xfrm>
          <a:prstGeom prst="rect">
            <a:avLst/>
          </a:prstGeom>
        </p:spPr>
        <p:txBody>
          <a:bodyPr wrap="square">
            <a:spAutoFit/>
          </a:bodyPr>
          <a:lstStyle/>
          <a:p>
            <a:r>
              <a:rPr lang="en-US" sz="2800" dirty="0"/>
              <a:t>… an </a:t>
            </a:r>
            <a:r>
              <a:rPr lang="en-US" sz="2800" b="1" dirty="0"/>
              <a:t>unprecedented public good</a:t>
            </a:r>
            <a:r>
              <a:rPr lang="en-US" sz="2800" dirty="0"/>
              <a:t>.  …</a:t>
            </a:r>
          </a:p>
          <a:p>
            <a:endParaRPr lang="en-US" sz="2800" dirty="0"/>
          </a:p>
          <a:p>
            <a:r>
              <a:rPr lang="en-US" sz="2800" dirty="0"/>
              <a:t>… </a:t>
            </a:r>
            <a:r>
              <a:rPr lang="en-US" sz="2800" b="1" dirty="0"/>
              <a:t>completely free and unrestricted access </a:t>
            </a:r>
            <a:r>
              <a:rPr lang="en-US" sz="2800" dirty="0"/>
              <a:t>to [peer-reviewed literature] by </a:t>
            </a:r>
            <a:r>
              <a:rPr lang="en-US" sz="2800" b="1" dirty="0"/>
              <a:t>all scientists, scholars, teachers, students, and other curious minds</a:t>
            </a:r>
            <a:r>
              <a:rPr lang="en-US" sz="2800" dirty="0"/>
              <a:t>. …</a:t>
            </a:r>
          </a:p>
          <a:p>
            <a:endParaRPr lang="en-US" sz="2800" dirty="0"/>
          </a:p>
          <a:p>
            <a:r>
              <a:rPr lang="en-US" sz="2800" dirty="0"/>
              <a:t>…Removing 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a:t>.</a:t>
            </a:r>
          </a:p>
          <a:p>
            <a:r>
              <a:rPr lang="en-US" sz="2800" i="1" dirty="0"/>
              <a:t>(Budapest Open Access Initiative, 2003)</a:t>
            </a:r>
          </a:p>
        </p:txBody>
      </p:sp>
    </p:spTree>
    <p:extLst>
      <p:ext uri="{BB962C8B-B14F-4D97-AF65-F5344CB8AC3E}">
        <p14:creationId xmlns:p14="http://schemas.microsoft.com/office/powerpoint/2010/main" val="4071371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881002"/>
            <a:ext cx="8742936" cy="651338"/>
          </a:xfrm>
        </p:spPr>
        <p:txBody>
          <a:bodyPr>
            <a:normAutofit/>
          </a:bodyPr>
          <a:lstStyle/>
          <a:p>
            <a:r>
              <a:rPr lang="en-US" sz="3600" b="1" dirty="0">
                <a:latin typeface="+mn-lt"/>
                <a:cs typeface="Arial" panose="020B0604020202020204" pitchFamily="34" charset="0"/>
              </a:rPr>
              <a:t>Initial project (</a:t>
            </a:r>
            <a:r>
              <a:rPr lang="en-US" sz="3600" b="1" dirty="0" err="1">
                <a:latin typeface="+mn-lt"/>
                <a:cs typeface="Arial" panose="020B0604020202020204" pitchFamily="34" charset="0"/>
              </a:rPr>
              <a:t>OpenVirus</a:t>
            </a:r>
            <a:r>
              <a:rPr lang="en-US" sz="3600" b="1" dirty="0">
                <a:latin typeface="+mn-lt"/>
                <a:cs typeface="Arial" panose="020B0604020202020204" pitchFamily="34" charset="0"/>
              </a:rPr>
              <a:t>) 2021</a:t>
            </a:r>
            <a:endParaRPr lang="en-IN" sz="3600" dirty="0">
              <a:latin typeface="+mn-lt"/>
              <a:cs typeface="Arial" panose="020B0604020202020204" pitchFamily="34" charset="0"/>
            </a:endParaRPr>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9126367" y="992149"/>
            <a:ext cx="17634" cy="7310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algn="r" defTabSz="685800" eaLnBrk="0" fontAlgn="base" hangingPunct="0">
              <a:spcBef>
                <a:spcPct val="0"/>
              </a:spcBef>
              <a:spcAft>
                <a:spcPct val="0"/>
              </a:spcAft>
              <a:defRPr/>
            </a:pPr>
            <a:r>
              <a:rPr lang="en-US" altLang="en-US" sz="600" dirty="0">
                <a:solidFill>
                  <a:prstClr val="black"/>
                </a:solidFill>
                <a:latin typeface="Calibri" panose="020F0502020204030204"/>
              </a:rPr>
              <a:t> </a:t>
            </a:r>
            <a:endParaRPr lang="en-US" altLang="en-US" sz="1350" dirty="0">
              <a:solidFill>
                <a:prstClr val="black"/>
              </a:solidFill>
              <a:latin typeface="Arial" panose="020B0604020202020204" pitchFamily="34" charset="0"/>
            </a:endParaRPr>
          </a:p>
        </p:txBody>
      </p:sp>
      <p:sp>
        <p:nvSpPr>
          <p:cNvPr id="34" name="TextBox 33">
            <a:extLst>
              <a:ext uri="{FF2B5EF4-FFF2-40B4-BE49-F238E27FC236}">
                <a16:creationId xmlns:a16="http://schemas.microsoft.com/office/drawing/2014/main" id="{E377FA87-7995-4BF7-9958-F4BFF6295129}"/>
              </a:ext>
            </a:extLst>
          </p:cNvPr>
          <p:cNvSpPr txBox="1"/>
          <p:nvPr/>
        </p:nvSpPr>
        <p:spPr>
          <a:xfrm>
            <a:off x="411041" y="5815415"/>
            <a:ext cx="4570553" cy="184666"/>
          </a:xfrm>
          <a:prstGeom prst="rect">
            <a:avLst/>
          </a:prstGeom>
          <a:noFill/>
        </p:spPr>
        <p:txBody>
          <a:bodyPr wrap="square">
            <a:spAutoFit/>
          </a:bodyPr>
          <a:lstStyle/>
          <a:p>
            <a:pPr defTabSz="685800">
              <a:defRPr/>
            </a:pPr>
            <a:r>
              <a:rPr lang="en-US" sz="600" b="1" dirty="0">
                <a:solidFill>
                  <a:srgbClr val="1D1C1D"/>
                </a:solidFill>
                <a:latin typeface="Slack-Lato"/>
              </a:rPr>
              <a:t>Credits: </a:t>
            </a:r>
            <a:r>
              <a:rPr lang="en-US" sz="600" dirty="0">
                <a:solidFill>
                  <a:srgbClr val="1D1C1D"/>
                </a:solidFill>
                <a:latin typeface="Slack-Lato"/>
              </a:rPr>
              <a:t>MS PowerPoint 3D Models; </a:t>
            </a:r>
            <a:r>
              <a:rPr lang="en-US" sz="600" dirty="0">
                <a:solidFill>
                  <a:prstClr val="black"/>
                </a:solidFill>
                <a:latin typeface="Calibri" panose="020F0502020204030204"/>
              </a:rPr>
              <a:t>Wikipedia (</a:t>
            </a:r>
            <a:r>
              <a:rPr lang="en-IN" sz="600" dirty="0">
                <a:solidFill>
                  <a:prstClr val="black"/>
                </a:solidFill>
                <a:latin typeface="Calibri" panose="020F0502020204030204"/>
              </a:rPr>
              <a:t>https://en.wikipedia.org)</a:t>
            </a:r>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2120" y="5776794"/>
            <a:ext cx="194461" cy="19446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16581" y="5773973"/>
            <a:ext cx="194461" cy="194461"/>
          </a:xfrm>
          <a:prstGeom prst="ellipse">
            <a:avLst/>
          </a:prstGeom>
          <a:solidFill>
            <a:schemeClr val="bg1"/>
          </a:solidFill>
        </p:spPr>
      </p:pic>
      <p:cxnSp>
        <p:nvCxnSpPr>
          <p:cNvPr id="41" name="Straight Connector 40">
            <a:extLst>
              <a:ext uri="{FF2B5EF4-FFF2-40B4-BE49-F238E27FC236}">
                <a16:creationId xmlns:a16="http://schemas.microsoft.com/office/drawing/2014/main" id="{6E6C4724-9B8F-41FC-8606-30BEF6E4D48B}"/>
              </a:ext>
            </a:extLst>
          </p:cNvPr>
          <p:cNvCxnSpPr>
            <a:cxnSpLocks/>
          </p:cNvCxnSpPr>
          <p:nvPr/>
        </p:nvCxnSpPr>
        <p:spPr>
          <a:xfrm>
            <a:off x="8883539" y="857250"/>
            <a:ext cx="0" cy="51435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8AC64482-A971-4104-BE83-124496A78BD3}"/>
              </a:ext>
            </a:extLst>
          </p:cNvPr>
          <p:cNvCxnSpPr>
            <a:cxnSpLocks/>
          </p:cNvCxnSpPr>
          <p:nvPr/>
        </p:nvCxnSpPr>
        <p:spPr>
          <a:xfrm flipH="1">
            <a:off x="9078688" y="857250"/>
            <a:ext cx="0" cy="51435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18934086-02A6-41AB-88C9-55D50279609B}"/>
              </a:ext>
            </a:extLst>
          </p:cNvPr>
          <p:cNvCxnSpPr>
            <a:cxnSpLocks/>
          </p:cNvCxnSpPr>
          <p:nvPr/>
        </p:nvCxnSpPr>
        <p:spPr>
          <a:xfrm>
            <a:off x="8791418" y="857250"/>
            <a:ext cx="0" cy="51435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FE6BC83-A6EC-4EA8-9BA2-DA8E914D43D2}"/>
              </a:ext>
            </a:extLst>
          </p:cNvPr>
          <p:cNvCxnSpPr>
            <a:cxnSpLocks/>
          </p:cNvCxnSpPr>
          <p:nvPr/>
        </p:nvCxnSpPr>
        <p:spPr>
          <a:xfrm>
            <a:off x="8983047" y="857250"/>
            <a:ext cx="0" cy="51435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8" name="Picture 17">
            <a:extLst>
              <a:ext uri="{FF2B5EF4-FFF2-40B4-BE49-F238E27FC236}">
                <a16:creationId xmlns:a16="http://schemas.microsoft.com/office/drawing/2014/main" id="{BA1CECBD-CAFD-460E-82D1-4429A45A1438}"/>
              </a:ext>
            </a:extLst>
          </p:cNvPr>
          <p:cNvPicPr>
            <a:picLocks noChangeAspect="1"/>
          </p:cNvPicPr>
          <p:nvPr/>
        </p:nvPicPr>
        <p:blipFill>
          <a:blip r:embed="rId7"/>
          <a:stretch>
            <a:fillRect/>
          </a:stretch>
        </p:blipFill>
        <p:spPr>
          <a:xfrm>
            <a:off x="414023" y="1767036"/>
            <a:ext cx="7680894" cy="2535441"/>
          </a:xfrm>
          <a:prstGeom prst="rect">
            <a:avLst/>
          </a:prstGeom>
        </p:spPr>
      </p:pic>
      <p:sp>
        <p:nvSpPr>
          <p:cNvPr id="4" name="TextBox 3">
            <a:extLst>
              <a:ext uri="{FF2B5EF4-FFF2-40B4-BE49-F238E27FC236}">
                <a16:creationId xmlns:a16="http://schemas.microsoft.com/office/drawing/2014/main" id="{500DA0D2-2569-41D6-859E-3BA9CADD8E92}"/>
              </a:ext>
            </a:extLst>
          </p:cNvPr>
          <p:cNvSpPr txBox="1"/>
          <p:nvPr/>
        </p:nvSpPr>
        <p:spPr>
          <a:xfrm>
            <a:off x="384712" y="5554345"/>
            <a:ext cx="2691198" cy="300082"/>
          </a:xfrm>
          <a:prstGeom prst="rect">
            <a:avLst/>
          </a:prstGeom>
          <a:noFill/>
        </p:spPr>
        <p:txBody>
          <a:bodyPr wrap="square" rtlCol="0">
            <a:spAutoFit/>
          </a:bodyPr>
          <a:lstStyle/>
          <a:p>
            <a:pPr defTabSz="685800">
              <a:defRPr/>
            </a:pPr>
            <a:r>
              <a:rPr lang="en-IN" sz="1350" dirty="0">
                <a:solidFill>
                  <a:prstClr val="black"/>
                </a:solidFill>
                <a:latin typeface="Calibri" panose="020F0502020204030204"/>
              </a:rPr>
              <a:t>Slide Credits: Ambreen </a:t>
            </a:r>
            <a:r>
              <a:rPr lang="en-IN" sz="1350" dirty="0" err="1">
                <a:solidFill>
                  <a:prstClr val="black"/>
                </a:solidFill>
                <a:latin typeface="Calibri" panose="020F0502020204030204"/>
              </a:rPr>
              <a:t>Hamadani</a:t>
            </a:r>
            <a:endParaRPr lang="en-IN" sz="1350" dirty="0">
              <a:solidFill>
                <a:prstClr val="black"/>
              </a:solidFill>
              <a:latin typeface="Calibri" panose="020F0502020204030204"/>
            </a:endParaRPr>
          </a:p>
        </p:txBody>
      </p:sp>
      <p:pic>
        <p:nvPicPr>
          <p:cNvPr id="22" name="Picture 21">
            <a:extLst>
              <a:ext uri="{FF2B5EF4-FFF2-40B4-BE49-F238E27FC236}">
                <a16:creationId xmlns:a16="http://schemas.microsoft.com/office/drawing/2014/main" id="{5976233E-EA85-43C7-9EDC-8D2ACA1E709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530227" y="4418438"/>
            <a:ext cx="2053378" cy="1452765"/>
          </a:xfrm>
          <a:prstGeom prst="rect">
            <a:avLst/>
          </a:prstGeom>
        </p:spPr>
      </p:pic>
      <p:sp>
        <p:nvSpPr>
          <p:cNvPr id="23" name="Rectangle 22">
            <a:extLst>
              <a:ext uri="{FF2B5EF4-FFF2-40B4-BE49-F238E27FC236}">
                <a16:creationId xmlns:a16="http://schemas.microsoft.com/office/drawing/2014/main" id="{67F310FF-D073-4BE9-849F-13FC508C708D}"/>
              </a:ext>
            </a:extLst>
          </p:cNvPr>
          <p:cNvSpPr/>
          <p:nvPr/>
        </p:nvSpPr>
        <p:spPr>
          <a:xfrm>
            <a:off x="8683113" y="857250"/>
            <a:ext cx="453514" cy="513797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IN" sz="1350" dirty="0">
              <a:solidFill>
                <a:prstClr val="white"/>
              </a:solidFill>
              <a:latin typeface="Calibri" panose="020F0502020204030204"/>
            </a:endParaRPr>
          </a:p>
        </p:txBody>
      </p:sp>
      <p:cxnSp>
        <p:nvCxnSpPr>
          <p:cNvPr id="11" name="Straight Connector 10">
            <a:extLst>
              <a:ext uri="{FF2B5EF4-FFF2-40B4-BE49-F238E27FC236}">
                <a16:creationId xmlns:a16="http://schemas.microsoft.com/office/drawing/2014/main" id="{2BC5EEED-F5D0-45F5-AC75-538BBB862B29}"/>
              </a:ext>
            </a:extLst>
          </p:cNvPr>
          <p:cNvCxnSpPr/>
          <p:nvPr/>
        </p:nvCxnSpPr>
        <p:spPr>
          <a:xfrm>
            <a:off x="0" y="1532340"/>
            <a:ext cx="8857284" cy="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DB1D5F-7C27-46AE-AFFB-5EFF398F8473}"/>
              </a:ext>
            </a:extLst>
          </p:cNvPr>
          <p:cNvSpPr txBox="1"/>
          <p:nvPr/>
        </p:nvSpPr>
        <p:spPr>
          <a:xfrm>
            <a:off x="1741715" y="4732565"/>
            <a:ext cx="3777343" cy="507831"/>
          </a:xfrm>
          <a:prstGeom prst="rect">
            <a:avLst/>
          </a:prstGeom>
          <a:noFill/>
        </p:spPr>
        <p:txBody>
          <a:bodyPr wrap="square" rtlCol="0">
            <a:spAutoFit/>
          </a:bodyPr>
          <a:lstStyle/>
          <a:p>
            <a:pPr defTabSz="685800">
              <a:defRPr/>
            </a:pPr>
            <a:r>
              <a:rPr lang="en-IN" sz="2700" dirty="0">
                <a:solidFill>
                  <a:prstClr val="black"/>
                </a:solidFill>
                <a:latin typeface="Calibri" panose="020F0502020204030204"/>
              </a:rPr>
              <a:t>Multilingual!</a:t>
            </a:r>
          </a:p>
        </p:txBody>
      </p:sp>
      <p:pic>
        <p:nvPicPr>
          <p:cNvPr id="3" name="Picture 2">
            <a:extLst>
              <a:ext uri="{FF2B5EF4-FFF2-40B4-BE49-F238E27FC236}">
                <a16:creationId xmlns:a16="http://schemas.microsoft.com/office/drawing/2014/main" id="{782451BA-6F15-8435-7643-D658030ACBDC}"/>
              </a:ext>
            </a:extLst>
          </p:cNvPr>
          <p:cNvPicPr>
            <a:picLocks noChangeAspect="1"/>
          </p:cNvPicPr>
          <p:nvPr/>
        </p:nvPicPr>
        <p:blipFill>
          <a:blip r:embed="rId7"/>
          <a:stretch>
            <a:fillRect/>
          </a:stretch>
        </p:blipFill>
        <p:spPr>
          <a:xfrm>
            <a:off x="446956" y="1667953"/>
            <a:ext cx="7680894" cy="2535441"/>
          </a:xfrm>
          <a:prstGeom prst="rect">
            <a:avLst/>
          </a:prstGeom>
        </p:spPr>
      </p:pic>
      <p:pic>
        <p:nvPicPr>
          <p:cNvPr id="10" name="Picture 9">
            <a:extLst>
              <a:ext uri="{FF2B5EF4-FFF2-40B4-BE49-F238E27FC236}">
                <a16:creationId xmlns:a16="http://schemas.microsoft.com/office/drawing/2014/main" id="{488449E5-5422-2F6C-B3C0-C177949397CE}"/>
              </a:ext>
            </a:extLst>
          </p:cNvPr>
          <p:cNvPicPr>
            <a:picLocks noChangeAspect="1"/>
          </p:cNvPicPr>
          <p:nvPr/>
        </p:nvPicPr>
        <p:blipFill>
          <a:blip r:embed="rId10"/>
          <a:stretch>
            <a:fillRect/>
          </a:stretch>
        </p:blipFill>
        <p:spPr>
          <a:xfrm>
            <a:off x="4081543" y="4732565"/>
            <a:ext cx="1943100" cy="1917700"/>
          </a:xfrm>
          <a:prstGeom prst="rect">
            <a:avLst/>
          </a:prstGeom>
        </p:spPr>
      </p:pic>
    </p:spTree>
    <p:extLst>
      <p:ext uri="{BB962C8B-B14F-4D97-AF65-F5344CB8AC3E}">
        <p14:creationId xmlns:p14="http://schemas.microsoft.com/office/powerpoint/2010/main" val="730701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574" y="155575"/>
            <a:ext cx="8607425" cy="6226175"/>
          </a:xfrm>
        </p:spPr>
        <p:txBody>
          <a:bodyPr>
            <a:noAutofit/>
          </a:bodyPr>
          <a:lstStyle/>
          <a:p>
            <a:pPr marL="0" indent="0" algn="ctr">
              <a:buNone/>
            </a:pPr>
            <a:r>
              <a:rPr lang="en-US" sz="3000" b="1" dirty="0">
                <a:solidFill>
                  <a:srgbClr val="FF6600"/>
                </a:solidFill>
              </a:rPr>
              <a:t>BENEFITS OF CONTENT MINING </a:t>
            </a:r>
          </a:p>
          <a:p>
            <a:pPr marL="0" indent="0" algn="ctr">
              <a:buNone/>
            </a:pPr>
            <a:r>
              <a:rPr lang="en-US" sz="3000" b="1" dirty="0">
                <a:solidFill>
                  <a:srgbClr val="FF6600"/>
                </a:solidFill>
              </a:rPr>
              <a:t>Hague Declaration 2015</a:t>
            </a:r>
            <a:endParaRPr lang="en-US" sz="2400" dirty="0"/>
          </a:p>
          <a:p>
            <a:r>
              <a:rPr lang="en-US" sz="2400" dirty="0"/>
              <a:t>Addressing grand challenges such as </a:t>
            </a:r>
            <a:r>
              <a:rPr lang="en-US" sz="2400" b="1" dirty="0"/>
              <a:t>climate change and global epidemics</a:t>
            </a:r>
          </a:p>
          <a:p>
            <a:r>
              <a:rPr lang="en-US" sz="2400" dirty="0"/>
              <a:t>Improving population </a:t>
            </a:r>
            <a:r>
              <a:rPr lang="en-US" sz="2400" b="1" dirty="0"/>
              <a:t>health, wealth and development</a:t>
            </a:r>
          </a:p>
          <a:p>
            <a:r>
              <a:rPr lang="en-US" sz="2400" dirty="0"/>
              <a:t>Creating </a:t>
            </a:r>
            <a:r>
              <a:rPr lang="en-US" sz="2400" b="1" dirty="0"/>
              <a:t>new jobs</a:t>
            </a:r>
            <a:r>
              <a:rPr lang="en-US" sz="2400" dirty="0"/>
              <a:t> and employment</a:t>
            </a:r>
          </a:p>
          <a:p>
            <a:r>
              <a:rPr lang="en-US" sz="2400" dirty="0"/>
              <a:t>Exponentially increasing the </a:t>
            </a:r>
            <a:r>
              <a:rPr lang="en-US" sz="2400" b="1" dirty="0"/>
              <a:t>speed and progress of science </a:t>
            </a:r>
            <a:r>
              <a:rPr lang="en-US" sz="2400" dirty="0"/>
              <a:t>through new insights and greater efficiency of research</a:t>
            </a:r>
          </a:p>
          <a:p>
            <a:r>
              <a:rPr lang="en-US" sz="2400" dirty="0"/>
              <a:t>Increasing </a:t>
            </a:r>
            <a:r>
              <a:rPr lang="en-US" sz="2400" b="1" dirty="0"/>
              <a:t>transparency of governments </a:t>
            </a:r>
            <a:r>
              <a:rPr lang="en-US" sz="2400" dirty="0"/>
              <a:t>and their actions</a:t>
            </a:r>
          </a:p>
          <a:p>
            <a:r>
              <a:rPr lang="en-US" sz="2400" dirty="0"/>
              <a:t>Fostering </a:t>
            </a:r>
            <a:r>
              <a:rPr lang="en-US" sz="2400" b="1" dirty="0"/>
              <a:t>innovation and collaboration </a:t>
            </a:r>
            <a:r>
              <a:rPr lang="en-US" sz="2400" dirty="0"/>
              <a:t>and boosting the impact of open science</a:t>
            </a:r>
          </a:p>
          <a:p>
            <a:r>
              <a:rPr lang="en-US" sz="2400" dirty="0"/>
              <a:t>Creating </a:t>
            </a:r>
            <a:r>
              <a:rPr lang="en-US" sz="2400" b="1" dirty="0"/>
              <a:t>tools for education and research</a:t>
            </a:r>
          </a:p>
          <a:p>
            <a:r>
              <a:rPr lang="en-US" sz="2400" dirty="0"/>
              <a:t>Providing </a:t>
            </a:r>
            <a:r>
              <a:rPr lang="en-US" sz="2400" b="1" dirty="0"/>
              <a:t>new and richer cultural insights</a:t>
            </a:r>
          </a:p>
          <a:p>
            <a:r>
              <a:rPr lang="en-US" sz="2400" dirty="0"/>
              <a:t>Speeding </a:t>
            </a:r>
            <a:r>
              <a:rPr lang="en-US" sz="2400" b="1" dirty="0"/>
              <a:t>economic and social development in all parts of the globe</a:t>
            </a:r>
          </a:p>
        </p:txBody>
      </p:sp>
    </p:spTree>
    <p:extLst>
      <p:ext uri="{BB962C8B-B14F-4D97-AF65-F5344CB8AC3E}">
        <p14:creationId xmlns:p14="http://schemas.microsoft.com/office/powerpoint/2010/main" val="2189604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PMR’s </a:t>
            </a:r>
            <a:r>
              <a:rPr lang="en-US" dirty="0" err="1"/>
              <a:t>Shuttleworth</a:t>
            </a:r>
            <a:r>
              <a:rPr lang="en-US" dirty="0"/>
              <a:t> Flash Grantees</a:t>
            </a:r>
          </a:p>
        </p:txBody>
      </p:sp>
      <p:sp>
        <p:nvSpPr>
          <p:cNvPr id="3" name="Content Placeholder 2"/>
          <p:cNvSpPr>
            <a:spLocks noGrp="1"/>
          </p:cNvSpPr>
          <p:nvPr>
            <p:ph idx="1"/>
          </p:nvPr>
        </p:nvSpPr>
        <p:spPr/>
        <p:txBody>
          <a:bodyPr>
            <a:normAutofit/>
          </a:bodyPr>
          <a:lstStyle/>
          <a:p>
            <a:r>
              <a:rPr lang="en-US" sz="2400" b="1" dirty="0"/>
              <a:t>Erin McKiernan </a:t>
            </a:r>
            <a:r>
              <a:rPr lang="en-US" sz="2400" dirty="0"/>
              <a:t>(</a:t>
            </a:r>
            <a:r>
              <a:rPr lang="en-US" sz="2400" dirty="0" err="1"/>
              <a:t>Opencon</a:t>
            </a:r>
            <a:r>
              <a:rPr lang="en-US" sz="2400" dirty="0"/>
              <a:t>)</a:t>
            </a:r>
          </a:p>
          <a:p>
            <a:r>
              <a:rPr lang="en-US" sz="2400" b="1" dirty="0"/>
              <a:t>Daniel </a:t>
            </a:r>
            <a:r>
              <a:rPr lang="en-US" sz="2400" b="1" dirty="0" err="1"/>
              <a:t>Mietchen</a:t>
            </a:r>
            <a:r>
              <a:rPr lang="en-US" sz="2400" b="1" dirty="0"/>
              <a:t> </a:t>
            </a:r>
            <a:r>
              <a:rPr lang="en-US" sz="2400" dirty="0"/>
              <a:t>(</a:t>
            </a:r>
            <a:r>
              <a:rPr lang="en-US" sz="2400" dirty="0" err="1"/>
              <a:t>Wikimedian</a:t>
            </a:r>
            <a:r>
              <a:rPr lang="en-US" sz="2400" dirty="0"/>
              <a:t>)</a:t>
            </a:r>
          </a:p>
          <a:p>
            <a:r>
              <a:rPr lang="en-US" sz="2400" b="1" dirty="0"/>
              <a:t>Joe McArthur </a:t>
            </a:r>
            <a:r>
              <a:rPr lang="en-US" sz="2400" dirty="0"/>
              <a:t>(Right to Research)</a:t>
            </a:r>
          </a:p>
          <a:p>
            <a:r>
              <a:rPr lang="en-US" sz="2400" b="1" dirty="0"/>
              <a:t>Chris </a:t>
            </a:r>
            <a:r>
              <a:rPr lang="en-US" sz="2400" b="1" dirty="0" err="1"/>
              <a:t>Hartgerink</a:t>
            </a:r>
            <a:r>
              <a:rPr lang="en-US" sz="2400" b="1" dirty="0"/>
              <a:t> </a:t>
            </a:r>
            <a:r>
              <a:rPr lang="en-US" sz="2400" dirty="0"/>
              <a:t>(</a:t>
            </a:r>
            <a:r>
              <a:rPr lang="en-US" sz="2400" dirty="0" err="1"/>
              <a:t>Opencon</a:t>
            </a:r>
            <a:r>
              <a:rPr lang="en-US" sz="2400" dirty="0"/>
              <a:t>)</a:t>
            </a:r>
          </a:p>
          <a:p>
            <a:r>
              <a:rPr lang="en-US" sz="2400" b="1" dirty="0"/>
              <a:t>Pinkie Chan* </a:t>
            </a:r>
            <a:r>
              <a:rPr lang="en-US" sz="2400" dirty="0"/>
              <a:t>(Fighting land grabs in Cambodia w </a:t>
            </a:r>
            <a:r>
              <a:rPr lang="en-US" sz="2400" dirty="0" err="1"/>
              <a:t>OpenData</a:t>
            </a:r>
            <a:r>
              <a:rPr lang="en-US" sz="2400" dirty="0"/>
              <a:t>)</a:t>
            </a:r>
          </a:p>
          <a:p>
            <a:r>
              <a:rPr lang="en-US" sz="2400" b="1" dirty="0"/>
              <a:t>Heather </a:t>
            </a:r>
            <a:r>
              <a:rPr lang="en-US" sz="2400" b="1" dirty="0" err="1"/>
              <a:t>Piwowar</a:t>
            </a:r>
            <a:r>
              <a:rPr lang="en-US" sz="2400" b="1" dirty="0"/>
              <a:t> </a:t>
            </a:r>
            <a:r>
              <a:rPr lang="en-US" sz="2400" dirty="0"/>
              <a:t>(Impact Story, </a:t>
            </a:r>
            <a:r>
              <a:rPr lang="en-US" sz="2400" dirty="0" err="1"/>
              <a:t>Unpaywall</a:t>
            </a:r>
            <a:r>
              <a:rPr lang="en-US" sz="2400" dirty="0"/>
              <a:t>)</a:t>
            </a:r>
          </a:p>
          <a:p>
            <a:r>
              <a:rPr lang="en-US" sz="2400" b="1" dirty="0" err="1"/>
              <a:t>Corina</a:t>
            </a:r>
            <a:r>
              <a:rPr lang="en-US" sz="2400" b="1" dirty="0"/>
              <a:t> Logan </a:t>
            </a:r>
            <a:r>
              <a:rPr lang="en-US" sz="2400" dirty="0"/>
              <a:t>(Bullied into Bad Science)</a:t>
            </a:r>
          </a:p>
          <a:p>
            <a:endParaRPr lang="en-US" sz="2400" dirty="0"/>
          </a:p>
        </p:txBody>
      </p:sp>
      <p:pic>
        <p:nvPicPr>
          <p:cNvPr id="5" name="Picture 4" descr="Screen Shot 2018-03-20 at 11.45.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999" y="3841987"/>
            <a:ext cx="2680913" cy="2883412"/>
          </a:xfrm>
          <a:prstGeom prst="rect">
            <a:avLst/>
          </a:prstGeom>
        </p:spPr>
      </p:pic>
    </p:spTree>
    <p:extLst>
      <p:ext uri="{BB962C8B-B14F-4D97-AF65-F5344CB8AC3E}">
        <p14:creationId xmlns:p14="http://schemas.microsoft.com/office/powerpoint/2010/main" val="90477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5655890" cy="6318250"/>
          </a:xfrm>
          <a:prstGeom prst="rect">
            <a:avLst/>
          </a:prstGeom>
        </p:spPr>
      </p:pic>
      <p:pic>
        <p:nvPicPr>
          <p:cNvPr id="6" name="Picture 5" descr="Screen Shot 2018-03-19 at 23.0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3644900"/>
            <a:ext cx="9131300" cy="3213100"/>
          </a:xfrm>
          <a:prstGeom prst="rect">
            <a:avLst/>
          </a:prstGeom>
        </p:spPr>
      </p:pic>
      <p:pic>
        <p:nvPicPr>
          <p:cNvPr id="7" name="Picture 6" descr="Screen Shot 2018-03-19 at 23.11.5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872" y="0"/>
            <a:ext cx="3529127" cy="1793875"/>
          </a:xfrm>
          <a:prstGeom prst="rect">
            <a:avLst/>
          </a:prstGeom>
        </p:spPr>
      </p:pic>
      <p:pic>
        <p:nvPicPr>
          <p:cNvPr id="8" name="Picture 7" descr="Screen Shot 2018-03-20 at 07.14.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5499" y="2119675"/>
            <a:ext cx="4508500" cy="1525225"/>
          </a:xfrm>
          <a:prstGeom prst="rect">
            <a:avLst/>
          </a:prstGeom>
        </p:spPr>
      </p:pic>
      <p:sp>
        <p:nvSpPr>
          <p:cNvPr id="9" name="TextBox 8"/>
          <p:cNvSpPr txBox="1"/>
          <p:nvPr/>
        </p:nvSpPr>
        <p:spPr>
          <a:xfrm>
            <a:off x="5773622" y="2304341"/>
            <a:ext cx="3198311" cy="369332"/>
          </a:xfrm>
          <a:prstGeom prst="rect">
            <a:avLst/>
          </a:prstGeom>
          <a:solidFill>
            <a:schemeClr val="bg1"/>
          </a:solidFill>
        </p:spPr>
        <p:txBody>
          <a:bodyPr wrap="none" rtlCol="0">
            <a:spAutoFit/>
          </a:bodyPr>
          <a:lstStyle/>
          <a:p>
            <a:r>
              <a:rPr lang="en-US" dirty="0"/>
              <a:t>KNOWLEDGE IS A PUBLIC GOOD</a:t>
            </a:r>
          </a:p>
        </p:txBody>
      </p:sp>
    </p:spTree>
    <p:extLst>
      <p:ext uri="{BB962C8B-B14F-4D97-AF65-F5344CB8AC3E}">
        <p14:creationId xmlns:p14="http://schemas.microsoft.com/office/powerpoint/2010/main" val="1045162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967335"/>
            <a:ext cx="4572000" cy="923330"/>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=1pGgBZes9Yg&amp;index=5&amp;t=0s&amp;list=PLTdz0WcNX4rdYb4cDyesz7iYchIwMBYlD</a:t>
            </a:r>
          </a:p>
        </p:txBody>
      </p:sp>
      <p:pic>
        <p:nvPicPr>
          <p:cNvPr id="5" name="Picture 4" descr="310-2497-1-P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25" y="2286000"/>
            <a:ext cx="8128000" cy="4572000"/>
          </a:xfrm>
          <a:prstGeom prst="rect">
            <a:avLst/>
          </a:prstGeom>
        </p:spPr>
      </p:pic>
    </p:spTree>
    <p:extLst>
      <p:ext uri="{BB962C8B-B14F-4D97-AF65-F5344CB8AC3E}">
        <p14:creationId xmlns:p14="http://schemas.microsoft.com/office/powerpoint/2010/main" val="2804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Alexandra Bannach-Brown</a:t>
            </a:r>
          </a:p>
        </p:txBody>
      </p:sp>
      <p:sp>
        <p:nvSpPr>
          <p:cNvPr id="5122" name="Rectangle 2"/>
          <p:cNvSpPr>
            <a:spLocks noGrp="1" noChangeArrowheads="1"/>
          </p:cNvSpPr>
          <p:nvPr>
            <p:ph type="body" idx="1"/>
          </p:nvPr>
        </p:nvSpPr>
        <p:spPr>
          <a:xfrm>
            <a:off x="456481" y="1418550"/>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solidFill>
                  <a:srgbClr val="FF0000"/>
                </a:solidFill>
              </a:rPr>
              <a:t>Edinburgh, </a:t>
            </a:r>
            <a:r>
              <a:rPr lang="de-AT" sz="2800" b="1" dirty="0" err="1">
                <a:solidFill>
                  <a:srgbClr val="FF0000"/>
                </a:solidFill>
              </a:rPr>
              <a:t>Neuroscience</a:t>
            </a:r>
            <a:endParaRPr lang="de-AT" sz="2800" b="1" dirty="0">
              <a:solidFill>
                <a:srgbClr val="FF0000"/>
              </a:solidFill>
            </a:endParaRP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Problem: </a:t>
            </a:r>
            <a:r>
              <a:rPr lang="de-AT" sz="1500" dirty="0" err="1"/>
              <a:t>huge</a:t>
            </a:r>
            <a:r>
              <a:rPr lang="de-AT" sz="1500" dirty="0"/>
              <a:t> </a:t>
            </a:r>
            <a:r>
              <a:rPr lang="de-AT" sz="1500" dirty="0" err="1"/>
              <a:t>body</a:t>
            </a:r>
            <a:r>
              <a:rPr lang="de-AT" sz="1500" dirty="0"/>
              <a:t> </a:t>
            </a:r>
            <a:r>
              <a:rPr lang="de-AT" sz="1500" dirty="0" err="1"/>
              <a:t>of</a:t>
            </a:r>
            <a:r>
              <a:rPr lang="de-AT" sz="1500" dirty="0"/>
              <a:t> </a:t>
            </a:r>
            <a:r>
              <a:rPr lang="de-AT" sz="1500" dirty="0" err="1"/>
              <a:t>works</a:t>
            </a:r>
            <a:r>
              <a:rPr lang="de-AT" sz="1500" dirty="0"/>
              <a:t> in </a:t>
            </a:r>
            <a:r>
              <a:rPr lang="de-AT" sz="1500" b="1" dirty="0" err="1"/>
              <a:t>animal</a:t>
            </a:r>
            <a:r>
              <a:rPr lang="de-AT" sz="1500" b="1" dirty="0"/>
              <a:t> </a:t>
            </a:r>
            <a:r>
              <a:rPr lang="de-AT" sz="1500" b="1" dirty="0" err="1"/>
              <a:t>studies</a:t>
            </a:r>
            <a:r>
              <a:rPr lang="de-AT" sz="1500" b="1" dirty="0"/>
              <a:t> </a:t>
            </a:r>
            <a:r>
              <a:rPr lang="de-AT" sz="1500" dirty="0" err="1"/>
              <a:t>about</a:t>
            </a:r>
            <a:r>
              <a:rPr lang="de-AT" sz="1500" dirty="0"/>
              <a:t> </a:t>
            </a:r>
            <a:r>
              <a:rPr lang="de-AT" sz="1500" dirty="0" err="1"/>
              <a:t>depressions</a:t>
            </a:r>
            <a:r>
              <a:rPr lang="de-AT" sz="1500" dirty="0"/>
              <a:t>. </a:t>
            </a:r>
            <a:r>
              <a:rPr lang="de-AT" sz="1500" dirty="0" err="1"/>
              <a:t>systematic</a:t>
            </a:r>
            <a:r>
              <a:rPr lang="de-AT" sz="1500" dirty="0"/>
              <a:t> </a:t>
            </a:r>
            <a:r>
              <a:rPr lang="de-AT" sz="1500" dirty="0" err="1"/>
              <a:t>review</a:t>
            </a:r>
            <a:r>
              <a:rPr lang="de-AT" sz="1500" dirty="0"/>
              <a:t> </a:t>
            </a:r>
            <a:r>
              <a:rPr lang="de-AT" sz="1500" dirty="0" err="1"/>
              <a:t>is</a:t>
            </a:r>
            <a:r>
              <a:rPr lang="de-AT" sz="1500" dirty="0"/>
              <a:t> </a:t>
            </a:r>
            <a:r>
              <a:rPr lang="de-AT" sz="1500" dirty="0" err="1"/>
              <a:t>the</a:t>
            </a:r>
            <a:r>
              <a:rPr lang="de-AT" sz="1500" dirty="0"/>
              <a:t> </a:t>
            </a:r>
            <a:r>
              <a:rPr lang="de-AT" sz="1500" dirty="0" err="1"/>
              <a:t>main</a:t>
            </a:r>
            <a:r>
              <a:rPr lang="de-AT" sz="1500" dirty="0"/>
              <a:t> </a:t>
            </a:r>
            <a:r>
              <a:rPr lang="de-AT" sz="1500" dirty="0" err="1"/>
              <a:t>approach</a:t>
            </a:r>
            <a:r>
              <a:rPr lang="de-AT" sz="1500" dirty="0"/>
              <a:t> </a:t>
            </a:r>
            <a:r>
              <a:rPr lang="de-AT" sz="1500" dirty="0" err="1"/>
              <a:t>for</a:t>
            </a:r>
            <a:r>
              <a:rPr lang="de-AT" sz="1500" dirty="0"/>
              <a:t> </a:t>
            </a:r>
            <a:r>
              <a:rPr lang="de-AT" sz="1500" dirty="0" err="1"/>
              <a:t>getting</a:t>
            </a:r>
            <a:r>
              <a:rPr lang="de-AT" sz="1500" dirty="0"/>
              <a:t> </a:t>
            </a:r>
            <a:r>
              <a:rPr lang="de-AT" sz="1500" dirty="0" err="1"/>
              <a:t>insight</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identify</a:t>
            </a:r>
            <a:r>
              <a:rPr lang="de-AT" sz="1500" dirty="0"/>
              <a:t> </a:t>
            </a:r>
            <a:r>
              <a:rPr lang="de-AT" sz="1500" dirty="0" err="1"/>
              <a:t>papers</a:t>
            </a:r>
            <a:r>
              <a:rPr lang="de-AT" sz="1500" dirty="0"/>
              <a:t> </a:t>
            </a:r>
            <a:r>
              <a:rPr lang="de-AT" sz="2400" b="1" dirty="0"/>
              <a:t>in </a:t>
            </a:r>
            <a:r>
              <a:rPr lang="de-AT" sz="2400" b="1" dirty="0" err="1"/>
              <a:t>systematic</a:t>
            </a:r>
            <a:r>
              <a:rPr lang="de-AT" sz="2400" b="1" dirty="0"/>
              <a:t> </a:t>
            </a:r>
            <a:r>
              <a:rPr lang="de-AT" sz="2400" b="1" dirty="0" err="1"/>
              <a:t>review</a:t>
            </a:r>
            <a:r>
              <a:rPr lang="de-AT" sz="2400" b="1" dirty="0"/>
              <a:t> </a:t>
            </a:r>
            <a:r>
              <a:rPr lang="de-AT" sz="1500" dirty="0" err="1"/>
              <a:t>of</a:t>
            </a:r>
            <a:r>
              <a:rPr lang="de-AT" sz="1500" dirty="0"/>
              <a:t> depressive </a:t>
            </a:r>
            <a:r>
              <a:rPr lang="de-AT" sz="1500" dirty="0" err="1"/>
              <a:t>behaviour</a:t>
            </a:r>
            <a:r>
              <a:rPr lang="de-AT" sz="1500" dirty="0"/>
              <a:t> in </a:t>
            </a:r>
            <a:r>
              <a:rPr lang="de-AT" sz="1500" dirty="0" err="1"/>
              <a:t>animals</a:t>
            </a:r>
            <a:r>
              <a:rPr lang="de-AT" sz="1500" dirty="0"/>
              <a:t>. </a:t>
            </a:r>
            <a:r>
              <a:rPr lang="de-AT" sz="1500" dirty="0" err="1"/>
              <a:t>What</a:t>
            </a:r>
            <a:r>
              <a:rPr lang="de-AT" sz="1500" dirty="0"/>
              <a:t> </a:t>
            </a:r>
            <a:r>
              <a:rPr lang="de-AT" sz="1500" dirty="0" err="1"/>
              <a:t>drugs</a:t>
            </a:r>
            <a:r>
              <a:rPr lang="de-AT" sz="1500" dirty="0"/>
              <a:t>, </a:t>
            </a:r>
            <a:r>
              <a:rPr lang="de-AT" sz="1500" dirty="0" err="1"/>
              <a:t>what</a:t>
            </a:r>
            <a:r>
              <a:rPr lang="de-AT" sz="1500" dirty="0"/>
              <a:t> </a:t>
            </a:r>
            <a:r>
              <a:rPr lang="de-AT" sz="1500" dirty="0" err="1"/>
              <a:t>methods</a:t>
            </a:r>
            <a:r>
              <a:rPr lang="de-AT" sz="1500" dirty="0"/>
              <a:t>, </a:t>
            </a:r>
            <a:r>
              <a:rPr lang="de-AT" sz="1500" dirty="0" err="1"/>
              <a:t>what</a:t>
            </a:r>
            <a:r>
              <a:rPr lang="de-AT" sz="1500" dirty="0"/>
              <a:t> </a:t>
            </a:r>
            <a:r>
              <a:rPr lang="de-AT" sz="1500" dirty="0" err="1"/>
              <a:t>outcomes</a:t>
            </a:r>
            <a:r>
              <a:rPr lang="de-AT" sz="1500" dirty="0"/>
              <a:t> </a:t>
            </a:r>
            <a:r>
              <a:rPr lang="de-AT" sz="1500" dirty="0" err="1"/>
              <a:t>and</a:t>
            </a:r>
            <a:r>
              <a:rPr lang="de-AT" sz="1500" dirty="0"/>
              <a:t> </a:t>
            </a:r>
            <a:r>
              <a:rPr lang="de-AT" sz="1500" dirty="0" err="1"/>
              <a:t>signs</a:t>
            </a:r>
            <a:r>
              <a:rPr lang="de-AT" sz="1500" dirty="0"/>
              <a:t>/</a:t>
            </a:r>
            <a:r>
              <a:rPr lang="de-AT" sz="1500" dirty="0" err="1"/>
              <a:t>phenotypes</a:t>
            </a:r>
            <a:r>
              <a:rPr lang="de-AT" sz="1500" dirty="0"/>
              <a:t>. </a:t>
            </a:r>
            <a:r>
              <a:rPr lang="de-AT" sz="1500" dirty="0" err="1"/>
              <a:t>Use</a:t>
            </a:r>
            <a:r>
              <a:rPr lang="de-AT" sz="1500" dirty="0"/>
              <a:t> </a:t>
            </a:r>
            <a:r>
              <a:rPr lang="de-AT" sz="1500" dirty="0" err="1"/>
              <a:t>outcomes</a:t>
            </a:r>
            <a:r>
              <a:rPr lang="de-AT" sz="1500" dirty="0"/>
              <a:t> </a:t>
            </a:r>
            <a:r>
              <a:rPr lang="de-AT" sz="1500" dirty="0" err="1"/>
              <a:t>for</a:t>
            </a:r>
            <a:r>
              <a:rPr lang="de-AT" sz="1500" dirty="0"/>
              <a:t> </a:t>
            </a:r>
            <a:r>
              <a:rPr lang="de-AT" sz="1500" dirty="0" err="1"/>
              <a:t>document</a:t>
            </a:r>
            <a:r>
              <a:rPr lang="de-AT" sz="1500" dirty="0"/>
              <a:t> </a:t>
            </a:r>
            <a:r>
              <a:rPr lang="de-AT" sz="1500" dirty="0" err="1"/>
              <a:t>clustering</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and</a:t>
            </a:r>
            <a:r>
              <a:rPr lang="de-AT" sz="1500" dirty="0"/>
              <a:t> </a:t>
            </a:r>
            <a:r>
              <a:rPr lang="de-AT" sz="1500" dirty="0" err="1"/>
              <a:t>expedite</a:t>
            </a:r>
            <a:r>
              <a:rPr lang="de-AT" sz="1500" dirty="0"/>
              <a:t> </a:t>
            </a:r>
            <a:r>
              <a:rPr lang="de-AT" sz="1500" dirty="0" err="1"/>
              <a:t>scientific</a:t>
            </a:r>
            <a:r>
              <a:rPr lang="de-AT" sz="1500" dirty="0"/>
              <a:t> </a:t>
            </a:r>
            <a:r>
              <a:rPr lang="de-AT" sz="1500" dirty="0" err="1"/>
              <a:t>advances</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t>Corpus: 70.000 Papers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440" y="1591367"/>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7" name="Picture 6" descr="Screen Shot 2016-03-13 at 18.17.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9493"/>
            <a:ext cx="1765985" cy="2748507"/>
          </a:xfrm>
          <a:prstGeom prst="rect">
            <a:avLst/>
          </a:prstGeom>
        </p:spPr>
      </p:pic>
    </p:spTree>
    <p:extLst>
      <p:ext uri="{BB962C8B-B14F-4D97-AF65-F5344CB8AC3E}">
        <p14:creationId xmlns:p14="http://schemas.microsoft.com/office/powerpoint/2010/main" val="453147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Lars Willighagen</a:t>
            </a:r>
          </a:p>
        </p:txBody>
      </p:sp>
      <p:sp>
        <p:nvSpPr>
          <p:cNvPr id="6146" name="Rectangle 2"/>
          <p:cNvSpPr>
            <a:spLocks noGrp="1" noChangeArrowheads="1"/>
          </p:cNvSpPr>
          <p:nvPr>
            <p:ph type="body" idx="1"/>
          </p:nvPr>
        </p:nvSpPr>
        <p:spPr>
          <a:xfrm>
            <a:off x="456481" y="1212608"/>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400" dirty="0">
                <a:solidFill>
                  <a:srgbClr val="FF0000"/>
                </a:solidFill>
              </a:rPr>
              <a:t>15 </a:t>
            </a:r>
            <a:r>
              <a:rPr lang="de-AT" sz="2400" dirty="0" err="1">
                <a:solidFill>
                  <a:srgbClr val="FF0000"/>
                </a:solidFill>
              </a:rPr>
              <a:t>years</a:t>
            </a:r>
            <a:r>
              <a:rPr lang="de-AT" sz="2400" dirty="0">
                <a:solidFill>
                  <a:srgbClr val="FF0000"/>
                </a:solidFill>
              </a:rPr>
              <a:t> </a:t>
            </a:r>
            <a:r>
              <a:rPr lang="de-AT" sz="2400" dirty="0" err="1">
                <a:solidFill>
                  <a:srgbClr val="FF0000"/>
                </a:solidFill>
              </a:rPr>
              <a:t>old</a:t>
            </a:r>
            <a:r>
              <a:rPr lang="de-AT" sz="2400" dirty="0">
                <a:solidFill>
                  <a:srgbClr val="FF0000"/>
                </a:solidFill>
              </a:rPr>
              <a:t> NL</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extract</a:t>
            </a:r>
            <a:r>
              <a:rPr lang="de-AT" sz="1500" dirty="0"/>
              <a:t> </a:t>
            </a:r>
            <a:r>
              <a:rPr lang="de-AT" sz="1500" dirty="0" err="1"/>
              <a:t>data</a:t>
            </a:r>
            <a:r>
              <a:rPr lang="de-AT" sz="1500" dirty="0"/>
              <a:t> </a:t>
            </a:r>
            <a:r>
              <a:rPr lang="de-AT" sz="1500" dirty="0" err="1"/>
              <a:t>about</a:t>
            </a:r>
            <a:r>
              <a:rPr lang="de-AT" sz="1500" dirty="0"/>
              <a:t> </a:t>
            </a:r>
            <a:r>
              <a:rPr lang="de-AT" sz="1500" b="1" dirty="0" err="1"/>
              <a:t>conifers</a:t>
            </a:r>
            <a:r>
              <a:rPr lang="de-AT" sz="1500" b="1" dirty="0"/>
              <a:t> (</a:t>
            </a:r>
            <a:r>
              <a:rPr lang="de-AT" sz="1500" b="1" dirty="0" err="1"/>
              <a:t>relations</a:t>
            </a:r>
            <a:r>
              <a:rPr lang="de-AT" sz="1500" b="1" dirty="0"/>
              <a:t> </a:t>
            </a:r>
            <a:r>
              <a:rPr lang="de-AT" sz="1500" b="1" dirty="0" err="1"/>
              <a:t>to</a:t>
            </a:r>
            <a:r>
              <a:rPr lang="de-AT" sz="1500" b="1" dirty="0"/>
              <a:t> </a:t>
            </a:r>
            <a:r>
              <a:rPr lang="de-AT" sz="1500" b="1" dirty="0" err="1"/>
              <a:t>chemicals</a:t>
            </a:r>
            <a:r>
              <a:rPr lang="de-AT" sz="1500" b="1" dirty="0"/>
              <a:t>, </a:t>
            </a:r>
            <a:r>
              <a:rPr lang="de-AT" sz="1500" b="1" dirty="0" err="1"/>
              <a:t>height</a:t>
            </a:r>
            <a:r>
              <a:rPr lang="de-AT" sz="1500" b="1" dirty="0"/>
              <a:t> </a:t>
            </a:r>
            <a:r>
              <a:rPr lang="de-AT" sz="1500" dirty="0"/>
              <a:t>etc.)</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Outcome</a:t>
            </a:r>
            <a:r>
              <a:rPr lang="de-AT" sz="1500" dirty="0"/>
              <a:t>: </a:t>
            </a:r>
            <a:r>
              <a:rPr lang="de-AT" sz="1500" dirty="0" err="1"/>
              <a:t>database</a:t>
            </a:r>
            <a:r>
              <a:rPr lang="de-AT" sz="1500" dirty="0"/>
              <a:t> </a:t>
            </a:r>
            <a:r>
              <a:rPr lang="de-AT" sz="1500" dirty="0" err="1"/>
              <a:t>with</a:t>
            </a:r>
            <a:r>
              <a:rPr lang="de-AT" sz="1500" dirty="0"/>
              <a:t> </a:t>
            </a:r>
            <a:r>
              <a:rPr lang="de-AT" sz="1500" dirty="0" err="1"/>
              <a:t>webpage</a:t>
            </a:r>
            <a:r>
              <a:rPr lang="de-AT" sz="1500" dirty="0"/>
              <a:t> </a:t>
            </a:r>
            <a:r>
              <a:rPr lang="de-AT" sz="1500" dirty="0" err="1"/>
              <a:t>containing</a:t>
            </a:r>
            <a:r>
              <a:rPr lang="de-AT" sz="1500" dirty="0"/>
              <a:t> </a:t>
            </a:r>
            <a:r>
              <a:rPr lang="de-AT" sz="1500" dirty="0" err="1"/>
              <a:t>conifer</a:t>
            </a:r>
            <a:r>
              <a:rPr lang="de-AT" sz="1500" dirty="0"/>
              <a:t> </a:t>
            </a:r>
            <a:r>
              <a:rPr lang="de-AT" sz="1500" dirty="0" err="1"/>
              <a:t>properties</a:t>
            </a:r>
            <a:endParaRPr lang="de-AT" sz="1500" dirty="0"/>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Table Facts </a:t>
            </a:r>
            <a:r>
              <a:rPr lang="de-AT" sz="1500" dirty="0" err="1"/>
              <a:t>Visualiser</a:t>
            </a:r>
            <a:r>
              <a:rPr lang="de-AT" sz="1500" dirty="0"/>
              <a:t> </a:t>
            </a:r>
            <a:r>
              <a:rPr lang="de-AT" sz="1500" dirty="0">
                <a:hlinkClick r:id="rId3"/>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Card </a:t>
            </a:r>
            <a:r>
              <a:rPr lang="de-AT" sz="1500" dirty="0">
                <a:hlinkClick r:id="rId4"/>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hlinkClick r:id="rId5"/>
              </a:rPr>
              <a:t>Word Cloud</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 I </a:t>
            </a:r>
            <a:r>
              <a:rPr lang="de-AT" sz="1500" dirty="0" err="1"/>
              <a:t>applied</a:t>
            </a:r>
            <a:r>
              <a:rPr lang="de-AT" sz="1500" dirty="0"/>
              <a:t> </a:t>
            </a:r>
            <a:r>
              <a:rPr lang="de-AT" sz="1500" dirty="0" err="1"/>
              <a:t>to</a:t>
            </a:r>
            <a:r>
              <a:rPr lang="de-AT" sz="1500" dirty="0"/>
              <a:t> </a:t>
            </a:r>
            <a:r>
              <a:rPr lang="de-AT" sz="1500" dirty="0" err="1"/>
              <a:t>this</a:t>
            </a:r>
            <a:r>
              <a:rPr lang="de-AT" sz="1500" dirty="0"/>
              <a:t> </a:t>
            </a:r>
            <a:r>
              <a:rPr lang="de-AT" sz="1500" dirty="0" err="1"/>
              <a:t>fellowship</a:t>
            </a:r>
            <a:r>
              <a:rPr lang="de-AT" sz="1500" dirty="0"/>
              <a:t> </a:t>
            </a:r>
            <a:r>
              <a:rPr lang="de-AT" sz="1500" dirty="0" err="1"/>
              <a:t>to</a:t>
            </a:r>
            <a:r>
              <a:rPr lang="de-AT" sz="1500" dirty="0"/>
              <a:t> </a:t>
            </a:r>
            <a:r>
              <a:rPr lang="de-AT" sz="1500" dirty="0" err="1"/>
              <a:t>learn</a:t>
            </a:r>
            <a:r>
              <a:rPr lang="de-AT" sz="1500" dirty="0"/>
              <a:t> </a:t>
            </a:r>
            <a:r>
              <a:rPr lang="de-AT" sz="1500" dirty="0" err="1"/>
              <a:t>new</a:t>
            </a:r>
            <a:r>
              <a:rPr lang="de-AT" sz="1500" dirty="0"/>
              <a:t> </a:t>
            </a:r>
            <a:r>
              <a:rPr lang="de-AT" sz="1500" dirty="0" err="1"/>
              <a:t>things</a:t>
            </a:r>
            <a:r>
              <a:rPr lang="de-AT" sz="1500" dirty="0"/>
              <a:t> </a:t>
            </a:r>
            <a:r>
              <a:rPr lang="de-AT" sz="1500" dirty="0" err="1"/>
              <a:t>and</a:t>
            </a:r>
            <a:r>
              <a:rPr lang="de-AT" sz="1500" dirty="0"/>
              <a:t> </a:t>
            </a:r>
            <a:r>
              <a:rPr lang="de-AT" sz="1500" dirty="0" err="1"/>
              <a:t>combine</a:t>
            </a:r>
            <a:r>
              <a:rPr lang="de-AT" sz="1500" dirty="0"/>
              <a:t> </a:t>
            </a:r>
            <a:r>
              <a:rPr lang="de-AT" sz="1500" dirty="0" err="1"/>
              <a:t>the</a:t>
            </a:r>
            <a:r>
              <a:rPr lang="de-AT" sz="1500" dirty="0"/>
              <a:t> </a:t>
            </a:r>
            <a:r>
              <a:rPr lang="de-AT" sz="1500" dirty="0" err="1"/>
              <a:t>ContentMine</a:t>
            </a:r>
            <a:r>
              <a:rPr lang="de-AT" sz="1500" dirty="0"/>
              <a:t> </a:t>
            </a:r>
            <a:r>
              <a:rPr lang="de-AT" sz="1500" dirty="0" err="1"/>
              <a:t>with</a:t>
            </a:r>
            <a:r>
              <a:rPr lang="de-AT" sz="1500" dirty="0"/>
              <a:t> </a:t>
            </a:r>
            <a:r>
              <a:rPr lang="de-AT" sz="1500" dirty="0" err="1"/>
              <a:t>two</a:t>
            </a:r>
            <a:r>
              <a:rPr lang="de-AT" sz="1500" dirty="0"/>
              <a:t> </a:t>
            </a:r>
            <a:r>
              <a:rPr lang="de-AT" sz="1500" dirty="0" err="1"/>
              <a:t>previous</a:t>
            </a:r>
            <a:r>
              <a:rPr lang="de-AT" sz="1500" dirty="0"/>
              <a:t> </a:t>
            </a:r>
            <a:r>
              <a:rPr lang="de-AT" sz="1500" dirty="0" err="1"/>
              <a:t>projects</a:t>
            </a:r>
            <a:r>
              <a:rPr lang="de-AT" sz="1500" dirty="0"/>
              <a:t> I </a:t>
            </a:r>
            <a:r>
              <a:rPr lang="de-AT" sz="1500" dirty="0" err="1"/>
              <a:t>never</a:t>
            </a:r>
            <a:r>
              <a:rPr lang="de-AT" sz="1500" dirty="0"/>
              <a:t> </a:t>
            </a:r>
            <a:r>
              <a:rPr lang="de-AT" sz="1500" dirty="0" err="1"/>
              <a:t>got</a:t>
            </a:r>
            <a:r>
              <a:rPr lang="de-AT" sz="1500" dirty="0"/>
              <a:t> </a:t>
            </a:r>
            <a:r>
              <a:rPr lang="de-AT" sz="1500" dirty="0" err="1"/>
              <a:t>to</a:t>
            </a:r>
            <a:r>
              <a:rPr lang="de-AT" sz="1500" dirty="0"/>
              <a:t> finish, </a:t>
            </a:r>
            <a:r>
              <a:rPr lang="de-AT" sz="1500" dirty="0" err="1"/>
              <a:t>and</a:t>
            </a:r>
            <a:r>
              <a:rPr lang="de-AT" sz="1500" dirty="0"/>
              <a:t> I </a:t>
            </a:r>
            <a:r>
              <a:rPr lang="de-AT" sz="1500" dirty="0" err="1"/>
              <a:t>got</a:t>
            </a:r>
            <a:r>
              <a:rPr lang="de-AT" sz="1500" dirty="0"/>
              <a:t> </a:t>
            </a:r>
            <a:r>
              <a:rPr lang="de-AT" sz="1500" dirty="0" err="1"/>
              <a:t>really</a:t>
            </a:r>
            <a:r>
              <a:rPr lang="de-AT" sz="1500" dirty="0"/>
              <a:t> </a:t>
            </a:r>
            <a:r>
              <a:rPr lang="de-AT" sz="1500" dirty="0" err="1"/>
              <a:t>excited</a:t>
            </a:r>
            <a:r>
              <a:rPr lang="de-AT" sz="1500" dirty="0"/>
              <a:t> </a:t>
            </a:r>
            <a:r>
              <a:rPr lang="de-AT" sz="1500" dirty="0" err="1"/>
              <a:t>by</a:t>
            </a:r>
            <a:r>
              <a:rPr lang="de-AT" sz="1500" dirty="0"/>
              <a:t> </a:t>
            </a:r>
            <a:r>
              <a:rPr lang="de-AT" sz="1500" dirty="0" err="1"/>
              <a:t>the</a:t>
            </a:r>
            <a:r>
              <a:rPr lang="de-AT" sz="1500" dirty="0"/>
              <a:t> </a:t>
            </a:r>
            <a:r>
              <a:rPr lang="de-AT" sz="1500" dirty="0" err="1"/>
              <a:t>idea</a:t>
            </a:r>
            <a:r>
              <a:rPr lang="de-AT" sz="1500" dirty="0"/>
              <a:t> </a:t>
            </a:r>
            <a:r>
              <a:rPr lang="de-AT" sz="1500" dirty="0" err="1"/>
              <a:t>and</a:t>
            </a:r>
            <a:r>
              <a:rPr lang="de-AT" sz="1500" dirty="0"/>
              <a:t> </a:t>
            </a:r>
            <a:r>
              <a:rPr lang="de-AT" sz="1500" dirty="0" err="1"/>
              <a:t>the</a:t>
            </a:r>
            <a:r>
              <a:rPr lang="de-AT" sz="1500" dirty="0"/>
              <a:t> </a:t>
            </a:r>
            <a:r>
              <a:rPr lang="de-AT" sz="1500" dirty="0" err="1"/>
              <a:t>ContentMine</a:t>
            </a:r>
            <a:r>
              <a:rPr lang="de-AT" sz="1500" dirty="0"/>
              <a:t> </a:t>
            </a:r>
            <a:r>
              <a:rPr lang="de-AT" sz="1500" dirty="0" err="1"/>
              <a:t>at</a:t>
            </a:r>
            <a:r>
              <a:rPr lang="de-AT" sz="1500" dirty="0"/>
              <a:t> large.“</a:t>
            </a: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7200" y="2654199"/>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41" y="3982019"/>
            <a:ext cx="4194720" cy="287598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Screen Shot 2016-12-12 at 15.19.5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0177" y="0"/>
            <a:ext cx="2240616" cy="2047875"/>
          </a:xfrm>
          <a:prstGeom prst="rect">
            <a:avLst/>
          </a:prstGeom>
        </p:spPr>
      </p:pic>
    </p:spTree>
    <p:extLst>
      <p:ext uri="{BB962C8B-B14F-4D97-AF65-F5344CB8AC3E}">
        <p14:creationId xmlns:p14="http://schemas.microsoft.com/office/powerpoint/2010/main" val="18384796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105" y="74112"/>
            <a:ext cx="8716211" cy="1143000"/>
          </a:xfrm>
        </p:spPr>
        <p:txBody>
          <a:bodyPr>
            <a:noAutofit/>
          </a:bodyPr>
          <a:lstStyle/>
          <a:p>
            <a:r>
              <a:rPr lang="en-US" sz="3600" b="1" dirty="0"/>
              <a:t>Felix Reda</a:t>
            </a:r>
            <a:r>
              <a:rPr lang="en-US" sz="3600" dirty="0"/>
              <a:t>, Pirate MEP, running ContentMine software to liberate science 2016-04-16</a:t>
            </a:r>
          </a:p>
        </p:txBody>
      </p:sp>
      <p:pic>
        <p:nvPicPr>
          <p:cNvPr id="5" name="Picture 4" descr="Screen Shot 2016-04-28 at 23.2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2628"/>
            <a:ext cx="9144000" cy="5495372"/>
          </a:xfrm>
          <a:prstGeom prst="rect">
            <a:avLst/>
          </a:prstGeom>
        </p:spPr>
      </p:pic>
    </p:spTree>
    <p:extLst>
      <p:ext uri="{BB962C8B-B14F-4D97-AF65-F5344CB8AC3E}">
        <p14:creationId xmlns:p14="http://schemas.microsoft.com/office/powerpoint/2010/main" val="1357798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2-12 at 09.48.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727200"/>
            <a:ext cx="4927600" cy="5130800"/>
          </a:xfrm>
          <a:prstGeom prst="rect">
            <a:avLst/>
          </a:prstGeom>
        </p:spPr>
      </p:pic>
      <p:sp>
        <p:nvSpPr>
          <p:cNvPr id="3" name="Content Placeholder 2"/>
          <p:cNvSpPr>
            <a:spLocks noGrp="1"/>
          </p:cNvSpPr>
          <p:nvPr>
            <p:ph idx="1"/>
          </p:nvPr>
        </p:nvSpPr>
        <p:spPr>
          <a:xfrm>
            <a:off x="3425825" y="0"/>
            <a:ext cx="8229600" cy="4525963"/>
          </a:xfrm>
        </p:spPr>
        <p:txBody>
          <a:bodyPr>
            <a:normAutofit/>
          </a:bodyPr>
          <a:lstStyle/>
          <a:p>
            <a:r>
              <a:rPr lang="en-US" sz="3600" b="1" dirty="0"/>
              <a:t>Chris </a:t>
            </a:r>
            <a:r>
              <a:rPr lang="en-US" sz="3600" b="1" dirty="0" err="1"/>
              <a:t>Hartgerink</a:t>
            </a:r>
            <a:r>
              <a:rPr lang="en-US" b="1" dirty="0"/>
              <a:t> </a:t>
            </a:r>
            <a:endParaRPr lang="en-US" dirty="0"/>
          </a:p>
          <a:p>
            <a:pPr marL="0" indent="0">
              <a:buNone/>
            </a:pPr>
            <a:r>
              <a:rPr lang="en-US" dirty="0"/>
              <a:t>        Tilburg University (NL) </a:t>
            </a:r>
          </a:p>
          <a:p>
            <a:r>
              <a:rPr lang="en-US" b="1" dirty="0"/>
              <a:t>Reproducible Science</a:t>
            </a:r>
          </a:p>
          <a:p>
            <a:r>
              <a:rPr lang="en-US" sz="2400" dirty="0"/>
              <a:t>Extracting statistical information</a:t>
            </a:r>
          </a:p>
          <a:p>
            <a:r>
              <a:rPr lang="en-US" sz="2400" dirty="0"/>
              <a:t>Helping authors check </a:t>
            </a:r>
          </a:p>
          <a:p>
            <a:pPr marL="0" indent="0">
              <a:buNone/>
            </a:pPr>
            <a:r>
              <a:rPr lang="en-US" sz="2400" dirty="0"/>
              <a:t>    reported results</a:t>
            </a:r>
          </a:p>
          <a:p>
            <a:r>
              <a:rPr lang="en-US" sz="2400" dirty="0"/>
              <a:t>Detecting problematic study </a:t>
            </a:r>
          </a:p>
          <a:p>
            <a:pPr marL="0" indent="0">
              <a:buNone/>
            </a:pPr>
            <a:r>
              <a:rPr lang="en-US" sz="2400" dirty="0"/>
              <a:t>    results (e.g., clinical trials)</a:t>
            </a:r>
          </a:p>
          <a:p>
            <a:endParaRPr lang="en-US" dirty="0"/>
          </a:p>
        </p:txBody>
      </p:sp>
    </p:spTree>
    <p:extLst>
      <p:ext uri="{BB962C8B-B14F-4D97-AF65-F5344CB8AC3E}">
        <p14:creationId xmlns:p14="http://schemas.microsoft.com/office/powerpoint/2010/main" val="1183032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0107" y="4152027"/>
            <a:ext cx="7045162" cy="1752600"/>
          </a:xfrm>
        </p:spPr>
        <p:txBody>
          <a:bodyPr>
            <a:noAutofit/>
          </a:bodyPr>
          <a:lstStyle/>
          <a:p>
            <a:r>
              <a:rPr lang="en-US" sz="2400" dirty="0"/>
              <a:t>@</a:t>
            </a:r>
            <a:r>
              <a:rPr lang="en-US" sz="2400" dirty="0" err="1"/>
              <a:t>Senficon</a:t>
            </a:r>
            <a:r>
              <a:rPr lang="en-US" sz="2400" dirty="0"/>
              <a:t> (Felix Reda) :Text &amp; Data mining in times of </a:t>
            </a:r>
            <a:r>
              <a:rPr lang="en-US" sz="2400" dirty="0">
                <a:hlinkClick r:id="rId2"/>
              </a:rPr>
              <a:t>#</a:t>
            </a:r>
            <a:r>
              <a:rPr lang="en-US" sz="2400" b="1" dirty="0">
                <a:hlinkClick r:id="rId2"/>
              </a:rPr>
              <a:t>copyright</a:t>
            </a:r>
            <a:r>
              <a:rPr lang="en-US" sz="2400" dirty="0"/>
              <a:t> maximalism: </a:t>
            </a:r>
          </a:p>
          <a:p>
            <a:r>
              <a:rPr lang="en-US" sz="2400" dirty="0"/>
              <a:t>"Elsevier stopped me doing my research" </a:t>
            </a:r>
            <a:r>
              <a:rPr lang="en-US" sz="2400" dirty="0">
                <a:hlinkClick r:id="rId3" tooltip="http://onsnetwork.org/chartgerink/2015/11/16/elsevier-stopped-me-doing-my-research/"/>
              </a:rPr>
              <a:t>http://onsnetwork.org/chartgerink/2015/11/16/elsevier-stopped-me-doing-my-research/ …</a:t>
            </a:r>
            <a:r>
              <a:rPr lang="en-US" sz="2400" dirty="0"/>
              <a:t> </a:t>
            </a:r>
            <a:r>
              <a:rPr lang="en-US" sz="2400" dirty="0">
                <a:hlinkClick r:id="rId4"/>
              </a:rPr>
              <a:t>#</a:t>
            </a:r>
            <a:r>
              <a:rPr lang="en-US" sz="2400" b="1" dirty="0">
                <a:hlinkClick r:id="rId4"/>
              </a:rPr>
              <a:t>opencon</a:t>
            </a:r>
            <a:r>
              <a:rPr lang="en-US" sz="2400" dirty="0"/>
              <a:t> </a:t>
            </a:r>
            <a:r>
              <a:rPr lang="en-US" sz="2400" dirty="0">
                <a:hlinkClick r:id="rId5"/>
              </a:rPr>
              <a:t>#</a:t>
            </a:r>
            <a:r>
              <a:rPr lang="en-US" sz="2400" b="1" dirty="0">
                <a:hlinkClick r:id="rId5"/>
              </a:rPr>
              <a:t>TDM</a:t>
            </a:r>
            <a:endParaRPr lang="en-US" sz="2400" dirty="0"/>
          </a:p>
          <a:p>
            <a:endParaRPr lang="en-US" sz="2400" dirty="0"/>
          </a:p>
        </p:txBody>
      </p:sp>
      <p:sp>
        <p:nvSpPr>
          <p:cNvPr id="4" name="TextBox 3"/>
          <p:cNvSpPr txBox="1"/>
          <p:nvPr/>
        </p:nvSpPr>
        <p:spPr>
          <a:xfrm>
            <a:off x="509231" y="1432519"/>
            <a:ext cx="8355222" cy="1323439"/>
          </a:xfrm>
          <a:prstGeom prst="rect">
            <a:avLst/>
          </a:prstGeom>
          <a:noFill/>
        </p:spPr>
        <p:txBody>
          <a:bodyPr wrap="none" rtlCol="0">
            <a:spAutoFit/>
          </a:bodyPr>
          <a:lstStyle/>
          <a:p>
            <a:pPr algn="ctr"/>
            <a:r>
              <a:rPr lang="en-US" sz="4000" dirty="0"/>
              <a:t>Elsevier stopped me doing my research</a:t>
            </a:r>
          </a:p>
          <a:p>
            <a:pPr algn="ctr"/>
            <a:r>
              <a:rPr lang="en-US" sz="4000" i="1" dirty="0"/>
              <a:t>Chris </a:t>
            </a:r>
            <a:r>
              <a:rPr lang="en-US" sz="4000" i="1" dirty="0" err="1"/>
              <a:t>Hartgerink</a:t>
            </a:r>
            <a:endParaRPr lang="en-US" sz="4000" i="1" dirty="0"/>
          </a:p>
        </p:txBody>
      </p:sp>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12926" y="2236135"/>
            <a:ext cx="1635122" cy="1760670"/>
          </a:xfrm>
          <a:prstGeom prst="rect">
            <a:avLst/>
          </a:prstGeom>
        </p:spPr>
      </p:pic>
    </p:spTree>
    <p:extLst>
      <p:ext uri="{BB962C8B-B14F-4D97-AF65-F5344CB8AC3E}">
        <p14:creationId xmlns:p14="http://schemas.microsoft.com/office/powerpoint/2010/main" val="1312340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325"/>
          </a:xfrm>
        </p:spPr>
        <p:txBody>
          <a:bodyPr>
            <a:normAutofit fontScale="90000"/>
          </a:bodyPr>
          <a:lstStyle/>
          <a:p>
            <a:r>
              <a:rPr lang="en-US" dirty="0"/>
              <a:t>Panton Principles for Open Data in science(2010)</a:t>
            </a:r>
          </a:p>
        </p:txBody>
      </p:sp>
      <p:sp>
        <p:nvSpPr>
          <p:cNvPr id="3" name="Content Placeholder 2"/>
          <p:cNvSpPr>
            <a:spLocks noGrp="1"/>
          </p:cNvSpPr>
          <p:nvPr>
            <p:ph idx="1"/>
          </p:nvPr>
        </p:nvSpPr>
        <p:spPr>
          <a:xfrm>
            <a:off x="457200" y="1487681"/>
            <a:ext cx="8405627" cy="4667621"/>
          </a:xfrm>
        </p:spPr>
        <p:txBody>
          <a:bodyPr>
            <a:normAutofit fontScale="92500" lnSpcReduction="20000"/>
          </a:bodyPr>
          <a:lstStyle/>
          <a:p>
            <a:endParaRPr lang="en-US" sz="2800" i="1" dirty="0"/>
          </a:p>
          <a:p>
            <a:r>
              <a:rPr lang="en-US" sz="2800" i="1" dirty="0"/>
              <a:t>PUBLISH YOUR DATA OPENLY</a:t>
            </a:r>
          </a:p>
          <a:p>
            <a:r>
              <a:rPr lang="en-US" sz="2800" i="1" dirty="0"/>
              <a:t>…make an explicit and robust statement of your  wishes.</a:t>
            </a:r>
          </a:p>
          <a:p>
            <a:r>
              <a:rPr lang="en-US" sz="2800" i="1" dirty="0"/>
              <a:t>Use a recognized waiver or license that is appropriate for data. </a:t>
            </a:r>
          </a:p>
          <a:p>
            <a:r>
              <a:rPr lang="en-US" sz="2800" i="1" dirty="0"/>
              <a:t>open as defined by the Open Knowledge/Data Definition (… NOT </a:t>
            </a:r>
            <a:r>
              <a:rPr lang="en-US" sz="2800" b="1" i="1" dirty="0"/>
              <a:t>non-commercial</a:t>
            </a:r>
            <a:r>
              <a:rPr lang="en-US" sz="2800" i="1" dirty="0"/>
              <a:t>)</a:t>
            </a:r>
          </a:p>
          <a:p>
            <a:r>
              <a:rPr lang="en-US" sz="2800" i="1" dirty="0"/>
              <a:t>Explicit dedication of data … into the public domain via PDDL or </a:t>
            </a:r>
            <a:r>
              <a:rPr lang="en-US" sz="2800" i="1" dirty="0" err="1"/>
              <a:t>CCZero</a:t>
            </a:r>
            <a:endParaRPr lang="en-US" sz="2800" i="1" dirty="0"/>
          </a:p>
          <a:p>
            <a:pPr marL="0" indent="0">
              <a:buNone/>
            </a:pPr>
            <a:endParaRPr lang="en-US" sz="2800" i="1" dirty="0"/>
          </a:p>
          <a:p>
            <a:pPr marL="0" indent="0">
              <a:buNone/>
            </a:pPr>
            <a:r>
              <a:rPr lang="en-US" sz="2800" dirty="0"/>
              <a:t>Peter Murray-Rust, Cameron </a:t>
            </a:r>
            <a:r>
              <a:rPr lang="en-US" sz="2800" dirty="0" err="1"/>
              <a:t>Neylon</a:t>
            </a:r>
            <a:r>
              <a:rPr lang="en-US" sz="2800" dirty="0"/>
              <a:t>, Rufus Pollock, John </a:t>
            </a:r>
            <a:r>
              <a:rPr lang="en-US" sz="2800" dirty="0" err="1"/>
              <a:t>Wilbanks</a:t>
            </a:r>
            <a:endParaRPr lang="en-US" sz="2800" dirty="0"/>
          </a:p>
        </p:txBody>
      </p:sp>
    </p:spTree>
    <p:extLst>
      <p:ext uri="{BB962C8B-B14F-4D97-AF65-F5344CB8AC3E}">
        <p14:creationId xmlns:p14="http://schemas.microsoft.com/office/powerpoint/2010/main" val="1413175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Opening Knowledge overcomes injustice</a:t>
            </a:r>
          </a:p>
        </p:txBody>
      </p:sp>
      <p:sp>
        <p:nvSpPr>
          <p:cNvPr id="3" name="Content Placeholder 2"/>
          <p:cNvSpPr>
            <a:spLocks noGrp="1"/>
          </p:cNvSpPr>
          <p:nvPr>
            <p:ph idx="1"/>
          </p:nvPr>
        </p:nvSpPr>
        <p:spPr/>
        <p:txBody>
          <a:bodyPr>
            <a:normAutofit/>
          </a:bodyPr>
          <a:lstStyle/>
          <a:p>
            <a:r>
              <a:rPr lang="en-US" dirty="0"/>
              <a:t>Open comes from the heart.</a:t>
            </a:r>
          </a:p>
          <a:p>
            <a:r>
              <a:rPr lang="en-US" dirty="0"/>
              <a:t>Closed Access Means People Die.</a:t>
            </a:r>
          </a:p>
          <a:p>
            <a:r>
              <a:rPr lang="en-US" dirty="0" err="1"/>
              <a:t>Megacorporations</a:t>
            </a:r>
            <a:r>
              <a:rPr lang="en-US" dirty="0"/>
              <a:t> are </a:t>
            </a:r>
            <a:r>
              <a:rPr lang="en-US" dirty="0" err="1"/>
              <a:t>pwning</a:t>
            </a:r>
            <a:r>
              <a:rPr lang="en-US" dirty="0"/>
              <a:t> the knowledge infrastructure/</a:t>
            </a:r>
          </a:p>
          <a:p>
            <a:r>
              <a:rPr lang="en-US" dirty="0"/>
              <a:t>The Right to Read is the Right to Mine</a:t>
            </a:r>
          </a:p>
          <a:p>
            <a:r>
              <a:rPr lang="en-US" dirty="0"/>
              <a:t>Young people change the world. Give them the chance.</a:t>
            </a:r>
          </a:p>
          <a:p>
            <a:r>
              <a:rPr lang="en-US" dirty="0"/>
              <a:t>ACT: Advocacy , Community, Tools</a:t>
            </a:r>
          </a:p>
          <a:p>
            <a:endParaRPr lang="en-US" dirty="0"/>
          </a:p>
          <a:p>
            <a:endParaRPr lang="en-US" dirty="0"/>
          </a:p>
        </p:txBody>
      </p:sp>
    </p:spTree>
    <p:extLst>
      <p:ext uri="{BB962C8B-B14F-4D97-AF65-F5344CB8AC3E}">
        <p14:creationId xmlns:p14="http://schemas.microsoft.com/office/powerpoint/2010/main" val="3560454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474"/>
            <a:ext cx="8229600" cy="794223"/>
          </a:xfrm>
        </p:spPr>
        <p:txBody>
          <a:bodyPr>
            <a:normAutofit/>
          </a:bodyPr>
          <a:lstStyle/>
          <a:p>
            <a:r>
              <a:rPr lang="en-US" dirty="0"/>
              <a:t>Panton Authors and Fellows</a:t>
            </a:r>
          </a:p>
        </p:txBody>
      </p:sp>
      <p:pic>
        <p:nvPicPr>
          <p:cNvPr id="4" name="Content Placeholder 3"/>
          <p:cNvPicPr>
            <a:picLocks noGrp="1" noChangeAspect="1"/>
          </p:cNvPicPr>
          <p:nvPr>
            <p:ph idx="1"/>
          </p:nvPr>
        </p:nvPicPr>
        <p:blipFill>
          <a:blip r:embed="rId2"/>
          <a:srcRect t="14195" b="14195"/>
          <a:stretch>
            <a:fillRect/>
          </a:stretch>
        </p:blipFill>
        <p:spPr>
          <a:xfrm>
            <a:off x="1425348" y="905389"/>
            <a:ext cx="6242128" cy="3432930"/>
          </a:xfrm>
          <a:prstGeom prst="rect">
            <a:avLst/>
          </a:prstGeom>
        </p:spPr>
      </p:pic>
      <p:pic>
        <p:nvPicPr>
          <p:cNvPr id="5" name="Picture 4"/>
          <p:cNvPicPr>
            <a:picLocks noChangeAspect="1"/>
          </p:cNvPicPr>
          <p:nvPr/>
        </p:nvPicPr>
        <p:blipFill>
          <a:blip r:embed="rId3"/>
          <a:stretch>
            <a:fillRect/>
          </a:stretch>
        </p:blipFill>
        <p:spPr>
          <a:xfrm>
            <a:off x="3595992" y="4652621"/>
            <a:ext cx="5548007" cy="1898459"/>
          </a:xfrm>
          <a:prstGeom prst="rect">
            <a:avLst/>
          </a:prstGeom>
        </p:spPr>
      </p:pic>
      <p:pic>
        <p:nvPicPr>
          <p:cNvPr id="6" name="Picture 5"/>
          <p:cNvPicPr>
            <a:picLocks noChangeAspect="1"/>
          </p:cNvPicPr>
          <p:nvPr/>
        </p:nvPicPr>
        <p:blipFill>
          <a:blip r:embed="rId4"/>
          <a:stretch>
            <a:fillRect/>
          </a:stretch>
        </p:blipFill>
        <p:spPr>
          <a:xfrm>
            <a:off x="326910" y="4478930"/>
            <a:ext cx="3269082" cy="2579510"/>
          </a:xfrm>
          <a:prstGeom prst="rect">
            <a:avLst/>
          </a:prstGeom>
        </p:spPr>
      </p:pic>
    </p:spTree>
    <p:extLst>
      <p:ext uri="{BB962C8B-B14F-4D97-AF65-F5344CB8AC3E}">
        <p14:creationId xmlns:p14="http://schemas.microsoft.com/office/powerpoint/2010/main" val="845276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6600"/>
                </a:solidFill>
              </a:rPr>
              <a:t>The Hague Declaration on Knowledge Discovery in the Digital Age (2015)</a:t>
            </a:r>
            <a:endParaRPr lang="en-US" dirty="0"/>
          </a:p>
        </p:txBody>
      </p:sp>
      <p:sp>
        <p:nvSpPr>
          <p:cNvPr id="3" name="Content Placeholder 2"/>
          <p:cNvSpPr>
            <a:spLocks noGrp="1"/>
          </p:cNvSpPr>
          <p:nvPr>
            <p:ph idx="1"/>
          </p:nvPr>
        </p:nvSpPr>
        <p:spPr/>
        <p:txBody>
          <a:bodyPr>
            <a:normAutofit/>
          </a:bodyPr>
          <a:lstStyle/>
          <a:p>
            <a:pPr marL="457200" indent="-457200">
              <a:buAutoNum type="arabicPeriod"/>
            </a:pPr>
            <a:r>
              <a:rPr lang="en-US" sz="2000" dirty="0"/>
              <a:t>INTELLECTUAL PROPERTY WAS NOT DESIGNED TO REGULATE THE FREE FLOW OF FACTS, DATA AND IDEAS, BUT HAS AS A KEY OBJECTIVE THE </a:t>
            </a:r>
            <a:r>
              <a:rPr lang="en-US" sz="2000" b="1" dirty="0"/>
              <a:t>PROMOTION OF RESEARCH ACTIVITY</a:t>
            </a:r>
          </a:p>
          <a:p>
            <a:pPr marL="457200" indent="-457200">
              <a:buAutoNum type="arabicPeriod"/>
            </a:pPr>
            <a:r>
              <a:rPr lang="en-US" sz="2000" dirty="0"/>
              <a:t>PEOPLE SHOULD HAVE THE FREEDOM TO ANALYSE AND PURSUE INTELLECTUAL CURIOSITY </a:t>
            </a:r>
            <a:r>
              <a:rPr lang="en-US" sz="2000" b="1" dirty="0"/>
              <a:t>WITHOUT FEAR </a:t>
            </a:r>
            <a:r>
              <a:rPr lang="en-US" sz="2000" dirty="0"/>
              <a:t>OF MONITORING OR REPERCUSSIONS</a:t>
            </a:r>
          </a:p>
          <a:p>
            <a:pPr marL="457200" indent="-457200">
              <a:buAutoNum type="arabicPeriod"/>
            </a:pPr>
            <a:r>
              <a:rPr lang="en-US" sz="2000" dirty="0"/>
              <a:t>LICENSES AND CONTRACT TERMS SHOULD </a:t>
            </a:r>
            <a:r>
              <a:rPr lang="en-US" sz="2000" b="1" dirty="0"/>
              <a:t>NOT RESTRICT INDIVIDUALS FROM USING FACTS, DATA AND IDEAS</a:t>
            </a:r>
          </a:p>
          <a:p>
            <a:pPr marL="457200" indent="-457200">
              <a:buAutoNum type="arabicPeriod"/>
            </a:pPr>
            <a:r>
              <a:rPr lang="en-US" sz="2000" dirty="0"/>
              <a:t>ETHICS AROUND THE USE OF CONTENT MINING TECHNIQUES WILL </a:t>
            </a:r>
            <a:r>
              <a:rPr lang="en-US" sz="2000" b="1" dirty="0"/>
              <a:t>NEED TO CONTINUE TO EVOLVE</a:t>
            </a:r>
            <a:r>
              <a:rPr lang="en-US" sz="2000" dirty="0"/>
              <a:t> IN RESPONSE TO CHANGING TECHNOLOGY</a:t>
            </a:r>
          </a:p>
          <a:p>
            <a:pPr marL="457200" indent="-457200">
              <a:buAutoNum type="arabicPeriod"/>
            </a:pPr>
            <a:r>
              <a:rPr lang="en-US" sz="2000" dirty="0"/>
              <a:t>INNOVATION AND COMMERCIAL RESEARCH BASED ON </a:t>
            </a:r>
            <a:r>
              <a:rPr lang="en-US" sz="2000" b="1" dirty="0"/>
              <a:t>THE USE OF FACTS, DATA, AND IDEAS SHOULD NOT BE RESTRICTED</a:t>
            </a:r>
            <a:r>
              <a:rPr lang="en-US" sz="2000" dirty="0"/>
              <a:t> BY INTELLECTUAL PROPERTY LAW</a:t>
            </a:r>
          </a:p>
        </p:txBody>
      </p:sp>
      <p:sp>
        <p:nvSpPr>
          <p:cNvPr id="4" name="TextBox 3"/>
          <p:cNvSpPr txBox="1"/>
          <p:nvPr/>
        </p:nvSpPr>
        <p:spPr>
          <a:xfrm>
            <a:off x="269875" y="6126163"/>
            <a:ext cx="8537401" cy="830997"/>
          </a:xfrm>
          <a:prstGeom prst="rect">
            <a:avLst/>
          </a:prstGeom>
          <a:noFill/>
        </p:spPr>
        <p:txBody>
          <a:bodyPr wrap="none" rtlCol="0">
            <a:spAutoFit/>
          </a:bodyPr>
          <a:lstStyle/>
          <a:p>
            <a:pPr lvl="0"/>
            <a:r>
              <a:rPr lang="en-GB" sz="1600" i="1" dirty="0">
                <a:hlinkClick r:id="rId2"/>
              </a:rPr>
              <a:t>http://thehaguedeclaration.com/the-hague-declaration-on-knowledge-discovery-in-the-digital-age/</a:t>
            </a:r>
            <a:endParaRPr lang="en-GB" sz="1600" i="1" dirty="0"/>
          </a:p>
          <a:p>
            <a:pPr lvl="0"/>
            <a:r>
              <a:rPr lang="en-GB" sz="1600" i="1" dirty="0"/>
              <a:t>Drafted 2014-12 , convened by LIBER (Association of European Research Libraries)</a:t>
            </a:r>
            <a:endParaRPr lang="en-GB" sz="1600" dirty="0"/>
          </a:p>
          <a:p>
            <a:endParaRPr lang="en-US" sz="1600" dirty="0"/>
          </a:p>
        </p:txBody>
      </p:sp>
    </p:spTree>
    <p:extLst>
      <p:ext uri="{BB962C8B-B14F-4D97-AF65-F5344CB8AC3E}">
        <p14:creationId xmlns:p14="http://schemas.microsoft.com/office/powerpoint/2010/main" val="17145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Use knowledge to fight injustice</a:t>
            </a:r>
          </a:p>
          <a:p>
            <a:r>
              <a:rPr lang="en-US" dirty="0"/>
              <a:t>Collaborate</a:t>
            </a:r>
          </a:p>
          <a:p>
            <a:r>
              <a:rPr lang="en-US" dirty="0"/>
              <a:t>Don</a:t>
            </a:r>
            <a:r>
              <a:rPr lang="fr-FR" dirty="0"/>
              <a:t>’</a:t>
            </a:r>
            <a:r>
              <a:rPr lang="en-US" dirty="0"/>
              <a:t>t be afraid to ask! Or innovate…</a:t>
            </a:r>
          </a:p>
          <a:p>
            <a:r>
              <a:rPr lang="en-US" dirty="0"/>
              <a:t>Blog/tweet/video relentlessly</a:t>
            </a:r>
          </a:p>
          <a:p>
            <a:r>
              <a:rPr lang="en-US" dirty="0"/>
              <a:t>Be true to your values</a:t>
            </a:r>
          </a:p>
          <a:p>
            <a:pPr marL="0" indent="0">
              <a:buNone/>
            </a:pPr>
            <a:endParaRPr lang="en-US" dirty="0"/>
          </a:p>
        </p:txBody>
      </p:sp>
    </p:spTree>
    <p:extLst>
      <p:ext uri="{BB962C8B-B14F-4D97-AF65-F5344CB8AC3E}">
        <p14:creationId xmlns:p14="http://schemas.microsoft.com/office/powerpoint/2010/main" val="1917329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 Problems</a:t>
            </a:r>
          </a:p>
        </p:txBody>
      </p:sp>
      <p:sp>
        <p:nvSpPr>
          <p:cNvPr id="3" name="Content Placeholder 2"/>
          <p:cNvSpPr>
            <a:spLocks noGrp="1"/>
          </p:cNvSpPr>
          <p:nvPr>
            <p:ph idx="1"/>
          </p:nvPr>
        </p:nvSpPr>
        <p:spPr/>
        <p:txBody>
          <a:bodyPr>
            <a:normAutofit fontScale="77500" lnSpcReduction="20000"/>
          </a:bodyPr>
          <a:lstStyle/>
          <a:p>
            <a:r>
              <a:rPr lang="en-US" dirty="0"/>
              <a:t>By default Copyright </a:t>
            </a:r>
            <a:r>
              <a:rPr lang="en-US" b="1" dirty="0"/>
              <a:t>forbids everything </a:t>
            </a:r>
            <a:r>
              <a:rPr lang="en-US" dirty="0"/>
              <a:t>until proved otherwise.</a:t>
            </a:r>
          </a:p>
          <a:p>
            <a:r>
              <a:rPr lang="en-US" dirty="0"/>
              <a:t>Clear answers are often only </a:t>
            </a:r>
            <a:r>
              <a:rPr lang="en-US" b="1" dirty="0"/>
              <a:t>available when you defend yourself in court</a:t>
            </a:r>
          </a:p>
          <a:p>
            <a:r>
              <a:rPr lang="en-US" b="1" dirty="0"/>
              <a:t>Language is not precise</a:t>
            </a:r>
            <a:r>
              <a:rPr lang="en-US" dirty="0"/>
              <a:t>.</a:t>
            </a:r>
          </a:p>
          <a:p>
            <a:pPr lvl="1"/>
            <a:r>
              <a:rPr lang="en-US" dirty="0"/>
              <a:t>“non-commercial”</a:t>
            </a:r>
          </a:p>
          <a:p>
            <a:pPr lvl="1"/>
            <a:r>
              <a:rPr lang="en-US" dirty="0"/>
              <a:t>“fair redistribution”</a:t>
            </a:r>
          </a:p>
          <a:p>
            <a:pPr lvl="1"/>
            <a:r>
              <a:rPr lang="en-US" dirty="0"/>
              <a:t>“public interest research organization”</a:t>
            </a:r>
          </a:p>
          <a:p>
            <a:r>
              <a:rPr lang="en-US" dirty="0"/>
              <a:t>Scientific Researchers using mining live in a </a:t>
            </a:r>
            <a:r>
              <a:rPr lang="en-US" b="1" dirty="0"/>
              <a:t>constant state of Fear-Uncertainty-Doubt.</a:t>
            </a:r>
          </a:p>
          <a:p>
            <a:endParaRPr lang="en-US" dirty="0"/>
          </a:p>
          <a:p>
            <a:r>
              <a:rPr lang="en-US" dirty="0"/>
              <a:t>Legal reform is a necessary but not sufficient solution.</a:t>
            </a:r>
          </a:p>
        </p:txBody>
      </p:sp>
    </p:spTree>
    <p:extLst>
      <p:ext uri="{BB962C8B-B14F-4D97-AF65-F5344CB8AC3E}">
        <p14:creationId xmlns:p14="http://schemas.microsoft.com/office/powerpoint/2010/main" val="1979137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FF3D-FBB7-5064-69C3-2B01CD7081BC}"/>
              </a:ext>
            </a:extLst>
          </p:cNvPr>
          <p:cNvSpPr>
            <a:spLocks noGrp="1"/>
          </p:cNvSpPr>
          <p:nvPr>
            <p:ph type="title"/>
          </p:nvPr>
        </p:nvSpPr>
        <p:spPr>
          <a:xfrm>
            <a:off x="457200" y="1435618"/>
            <a:ext cx="8229600" cy="1143000"/>
          </a:xfrm>
        </p:spPr>
        <p:txBody>
          <a:bodyPr>
            <a:noAutofit/>
          </a:bodyPr>
          <a:lstStyle/>
          <a:p>
            <a:br>
              <a:rPr lang="en-US" sz="7200" dirty="0"/>
            </a:br>
            <a:br>
              <a:rPr lang="en-US" sz="7200" dirty="0"/>
            </a:br>
            <a:br>
              <a:rPr lang="en-US" sz="7200" dirty="0"/>
            </a:br>
            <a:r>
              <a:rPr lang="en-US" sz="7200" dirty="0"/>
              <a:t>Surveillance Capitalism</a:t>
            </a:r>
            <a:br>
              <a:rPr lang="en-US" sz="7200" dirty="0"/>
            </a:br>
            <a:br>
              <a:rPr lang="en-US" sz="7200" dirty="0"/>
            </a:br>
            <a:br>
              <a:rPr lang="en-US" sz="7200" dirty="0"/>
            </a:br>
            <a:r>
              <a:rPr lang="en-US" sz="7200" dirty="0"/>
              <a:t>Snoop and Control</a:t>
            </a:r>
          </a:p>
        </p:txBody>
      </p:sp>
    </p:spTree>
    <p:extLst>
      <p:ext uri="{BB962C8B-B14F-4D97-AF65-F5344CB8AC3E}">
        <p14:creationId xmlns:p14="http://schemas.microsoft.com/office/powerpoint/2010/main" val="3919769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16C46-39C0-1F52-5A71-F6AF668E93C4}"/>
              </a:ext>
            </a:extLst>
          </p:cNvPr>
          <p:cNvSpPr>
            <a:spLocks noGrp="1"/>
          </p:cNvSpPr>
          <p:nvPr>
            <p:ph idx="1"/>
          </p:nvPr>
        </p:nvSpPr>
        <p:spPr>
          <a:xfrm>
            <a:off x="457200" y="2057399"/>
            <a:ext cx="8229600" cy="4525963"/>
          </a:xfrm>
        </p:spPr>
        <p:txBody>
          <a:bodyPr/>
          <a:lstStyle/>
          <a:p>
            <a:pPr marL="0" indent="0">
              <a:buNone/>
            </a:pPr>
            <a:r>
              <a:rPr lang="en-US" dirty="0"/>
              <a:t>Thanks to:</a:t>
            </a:r>
            <a:br>
              <a:rPr lang="en-US" dirty="0"/>
            </a:br>
            <a:r>
              <a:rPr lang="en-US" dirty="0"/>
              <a:t>* Yusuf </a:t>
            </a:r>
            <a:r>
              <a:rPr lang="en-US" dirty="0" err="1"/>
              <a:t>Hamied</a:t>
            </a:r>
            <a:r>
              <a:rPr lang="en-US" dirty="0"/>
              <a:t> Travel Fellowship (Cambridge India)</a:t>
            </a:r>
          </a:p>
          <a:p>
            <a:pPr>
              <a:buFont typeface="Arial" panose="020B0604020202020204" pitchFamily="34" charset="0"/>
              <a:buChar char="•"/>
            </a:pPr>
            <a:r>
              <a:rPr lang="en-US" dirty="0"/>
              <a:t>NIPGR Hosting and internships</a:t>
            </a:r>
          </a:p>
          <a:p>
            <a:pPr>
              <a:buFont typeface="Arial" panose="020B0604020202020204" pitchFamily="34" charset="0"/>
              <a:buChar char="•"/>
            </a:pPr>
            <a:r>
              <a:rPr lang="en-US" dirty="0"/>
              <a:t>Indian National Young Academy of Scientists</a:t>
            </a:r>
          </a:p>
          <a:p>
            <a:pPr>
              <a:buFont typeface="Arial" panose="020B0604020202020204" pitchFamily="34" charset="0"/>
              <a:buChar char="•"/>
            </a:pPr>
            <a:r>
              <a:rPr lang="en-US" dirty="0"/>
              <a:t>The brave people who have challenged injustice</a:t>
            </a:r>
          </a:p>
        </p:txBody>
      </p:sp>
      <p:sp>
        <p:nvSpPr>
          <p:cNvPr id="6" name="TextBox 5">
            <a:extLst>
              <a:ext uri="{FF2B5EF4-FFF2-40B4-BE49-F238E27FC236}">
                <a16:creationId xmlns:a16="http://schemas.microsoft.com/office/drawing/2014/main" id="{86E37581-4DC7-976E-3B52-76EA52654E6F}"/>
              </a:ext>
            </a:extLst>
          </p:cNvPr>
          <p:cNvSpPr txBox="1"/>
          <p:nvPr/>
        </p:nvSpPr>
        <p:spPr>
          <a:xfrm>
            <a:off x="863029" y="924674"/>
            <a:ext cx="9324669" cy="923330"/>
          </a:xfrm>
          <a:prstGeom prst="rect">
            <a:avLst/>
          </a:prstGeom>
          <a:noFill/>
        </p:spPr>
        <p:txBody>
          <a:bodyPr wrap="none" rtlCol="0">
            <a:spAutoFit/>
          </a:bodyPr>
          <a:lstStyle/>
          <a:p>
            <a:r>
              <a:rPr lang="en-US" dirty="0"/>
              <a:t>See also:</a:t>
            </a:r>
          </a:p>
          <a:p>
            <a:pPr marL="285750" indent="-285750">
              <a:buFont typeface="Arial" panose="020B0604020202020204" pitchFamily="34" charset="0"/>
              <a:buChar char="•"/>
            </a:pPr>
            <a:r>
              <a:rPr lang="en-US" dirty="0">
                <a:hlinkClick r:id="rId3"/>
              </a:rPr>
              <a:t>https://github.com/petermr/CEVOpen/blob/master/INYAS_presentation_2021/ayush_inyas.pdf</a:t>
            </a:r>
            <a:endParaRPr lang="en-US" dirty="0"/>
          </a:p>
          <a:p>
            <a:pPr marL="285750" indent="-285750">
              <a:buFont typeface="Arial" panose="020B0604020202020204" pitchFamily="34" charset="0"/>
              <a:buChar char="•"/>
            </a:pPr>
            <a:r>
              <a:rPr lang="en-US" dirty="0"/>
              <a:t> </a:t>
            </a:r>
          </a:p>
        </p:txBody>
      </p:sp>
    </p:spTree>
    <p:extLst>
      <p:ext uri="{BB962C8B-B14F-4D97-AF65-F5344CB8AC3E}">
        <p14:creationId xmlns:p14="http://schemas.microsoft.com/office/powerpoint/2010/main" val="145415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2936875" cy="4153580"/>
          </a:xfrm>
          <a:prstGeom prst="rect">
            <a:avLst/>
          </a:prstGeom>
        </p:spPr>
      </p:pic>
      <p:pic>
        <p:nvPicPr>
          <p:cNvPr id="5" name="Picture 4"/>
          <p:cNvPicPr>
            <a:picLocks noChangeAspect="1"/>
          </p:cNvPicPr>
          <p:nvPr/>
        </p:nvPicPr>
        <p:blipFill>
          <a:blip r:embed="rId3"/>
          <a:stretch>
            <a:fillRect/>
          </a:stretch>
        </p:blipFill>
        <p:spPr>
          <a:xfrm>
            <a:off x="3556000" y="2667000"/>
            <a:ext cx="5588000" cy="4191000"/>
          </a:xfrm>
          <a:prstGeom prst="rect">
            <a:avLst/>
          </a:prstGeom>
        </p:spPr>
      </p:pic>
      <p:sp>
        <p:nvSpPr>
          <p:cNvPr id="6" name="TextBox 5"/>
          <p:cNvSpPr txBox="1"/>
          <p:nvPr/>
        </p:nvSpPr>
        <p:spPr>
          <a:xfrm>
            <a:off x="0" y="4185334"/>
            <a:ext cx="2825750" cy="1200329"/>
          </a:xfrm>
          <a:prstGeom prst="rect">
            <a:avLst/>
          </a:prstGeom>
          <a:noFill/>
        </p:spPr>
        <p:txBody>
          <a:bodyPr wrap="square" rtlCol="0">
            <a:spAutoFit/>
          </a:bodyPr>
          <a:lstStyle/>
          <a:p>
            <a:r>
              <a:rPr lang="en-US" dirty="0"/>
              <a:t>Dorothy</a:t>
            </a:r>
          </a:p>
          <a:p>
            <a:r>
              <a:rPr lang="en-US" dirty="0"/>
              <a:t>Hodgkin</a:t>
            </a:r>
          </a:p>
          <a:p>
            <a:r>
              <a:rPr lang="en-US" dirty="0"/>
              <a:t>(Nobel Laureate, Oxford, Ghana and the whole world</a:t>
            </a:r>
          </a:p>
        </p:txBody>
      </p:sp>
      <p:sp>
        <p:nvSpPr>
          <p:cNvPr id="7" name="TextBox 6"/>
          <p:cNvSpPr txBox="1"/>
          <p:nvPr/>
        </p:nvSpPr>
        <p:spPr>
          <a:xfrm>
            <a:off x="3683000" y="6032500"/>
            <a:ext cx="5351194" cy="461665"/>
          </a:xfrm>
          <a:prstGeom prst="rect">
            <a:avLst/>
          </a:prstGeom>
          <a:solidFill>
            <a:schemeClr val="bg1"/>
          </a:solidFill>
        </p:spPr>
        <p:txBody>
          <a:bodyPr wrap="none" rtlCol="0">
            <a:spAutoFit/>
          </a:bodyPr>
          <a:lstStyle/>
          <a:p>
            <a:r>
              <a:rPr lang="en-US" sz="2400" dirty="0"/>
              <a:t>University of Ghana, </a:t>
            </a:r>
            <a:r>
              <a:rPr lang="en-US" sz="2400" dirty="0" err="1"/>
              <a:t>Legon</a:t>
            </a:r>
            <a:r>
              <a:rPr lang="en-US" sz="2400" dirty="0"/>
              <a:t>, Accra, Ghana</a:t>
            </a:r>
          </a:p>
        </p:txBody>
      </p:sp>
      <p:sp>
        <p:nvSpPr>
          <p:cNvPr id="8" name="TextBox 7"/>
          <p:cNvSpPr txBox="1"/>
          <p:nvPr/>
        </p:nvSpPr>
        <p:spPr>
          <a:xfrm>
            <a:off x="3365500" y="620583"/>
            <a:ext cx="5419573" cy="830997"/>
          </a:xfrm>
          <a:prstGeom prst="rect">
            <a:avLst/>
          </a:prstGeom>
          <a:noFill/>
        </p:spPr>
        <p:txBody>
          <a:bodyPr wrap="none" rtlCol="0">
            <a:spAutoFit/>
          </a:bodyPr>
          <a:lstStyle/>
          <a:p>
            <a:r>
              <a:rPr lang="en-US" sz="2400" dirty="0"/>
              <a:t>My gratitude to Dorothy Hodgkin, mentor</a:t>
            </a:r>
          </a:p>
          <a:p>
            <a:r>
              <a:rPr lang="en-US" sz="2400" dirty="0"/>
              <a:t> and Ghana/Ghanaians 1963-1965</a:t>
            </a:r>
          </a:p>
        </p:txBody>
      </p:sp>
      <p:sp>
        <p:nvSpPr>
          <p:cNvPr id="9" name="TextBox 8"/>
          <p:cNvSpPr txBox="1"/>
          <p:nvPr/>
        </p:nvSpPr>
        <p:spPr>
          <a:xfrm>
            <a:off x="0" y="6488668"/>
            <a:ext cx="2967479" cy="369332"/>
          </a:xfrm>
          <a:prstGeom prst="rect">
            <a:avLst/>
          </a:prstGeom>
          <a:noFill/>
        </p:spPr>
        <p:txBody>
          <a:bodyPr wrap="none" rtlCol="0">
            <a:spAutoFit/>
          </a:bodyPr>
          <a:lstStyle/>
          <a:p>
            <a:r>
              <a:rPr lang="en-US" dirty="0"/>
              <a:t>Images: Wikimedia Commons</a:t>
            </a:r>
          </a:p>
        </p:txBody>
      </p:sp>
    </p:spTree>
    <p:extLst>
      <p:ext uri="{BB962C8B-B14F-4D97-AF65-F5344CB8AC3E}">
        <p14:creationId xmlns:p14="http://schemas.microsoft.com/office/powerpoint/2010/main" val="1764373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Neocolonialism </a:t>
            </a:r>
          </a:p>
        </p:txBody>
      </p:sp>
      <p:sp>
        <p:nvSpPr>
          <p:cNvPr id="3" name="Content Placeholder 2"/>
          <p:cNvSpPr>
            <a:spLocks noGrp="1"/>
          </p:cNvSpPr>
          <p:nvPr>
            <p:ph idx="1"/>
          </p:nvPr>
        </p:nvSpPr>
        <p:spPr>
          <a:xfrm>
            <a:off x="457200" y="2124075"/>
            <a:ext cx="8229600" cy="4525963"/>
          </a:xfrm>
        </p:spPr>
        <p:txBody>
          <a:bodyPr>
            <a:normAutofit fontScale="62500" lnSpcReduction="20000"/>
          </a:bodyPr>
          <a:lstStyle/>
          <a:p>
            <a:r>
              <a:rPr lang="en-US" dirty="0"/>
              <a:t> In place of colonialism, as the main instrument of imperialism, we have today </a:t>
            </a:r>
            <a:r>
              <a:rPr lang="en-US" b="1" dirty="0"/>
              <a:t>neo-colonialism . . . [which] like colonialism, is an attempt to export the social conflicts of the capitalist countries</a:t>
            </a:r>
            <a:r>
              <a:rPr lang="en-US" dirty="0"/>
              <a:t>. . . .</a:t>
            </a:r>
          </a:p>
          <a:p>
            <a:endParaRPr lang="en-US" dirty="0"/>
          </a:p>
          <a:p>
            <a:r>
              <a:rPr lang="en-US" dirty="0"/>
              <a:t>    The result of neo-colonialism is that </a:t>
            </a:r>
            <a:r>
              <a:rPr lang="en-US" b="1" dirty="0"/>
              <a:t>foreign capital is used for the exploitation rather than for the development of the less developed parts of the world. Investment, under neo-colonialism, increases, rather than decreases, the gap between the rich and the poor countries of the world. </a:t>
            </a:r>
            <a:r>
              <a:rPr lang="en-US" dirty="0"/>
              <a:t>The struggle against neo-colonialism is not aimed at excluding the capital of the developed world from operating in less developed countries. It is aimed at preventing the financial power of the developed countries being used in such a way as to impoverish the less developed.[5]</a:t>
            </a:r>
          </a:p>
          <a:p>
            <a:endParaRPr lang="en-US" dirty="0"/>
          </a:p>
          <a:p>
            <a:r>
              <a:rPr lang="en-US" dirty="0"/>
              <a:t>Kwame Nkrumah 1965 </a:t>
            </a:r>
            <a:r>
              <a:rPr lang="en-US" i="1" dirty="0">
                <a:hlinkClick r:id="rId2"/>
              </a:rPr>
              <a:t>Neo-Colonialism, The Last Stage of Imperialism</a:t>
            </a:r>
            <a:r>
              <a:rPr lang="en-US" dirty="0"/>
              <a:t>. </a:t>
            </a:r>
          </a:p>
        </p:txBody>
      </p:sp>
      <p:pic>
        <p:nvPicPr>
          <p:cNvPr id="4" name="Picture 3"/>
          <p:cNvPicPr>
            <a:picLocks noChangeAspect="1"/>
          </p:cNvPicPr>
          <p:nvPr/>
        </p:nvPicPr>
        <p:blipFill>
          <a:blip r:embed="rId3"/>
          <a:stretch>
            <a:fillRect/>
          </a:stretch>
        </p:blipFill>
        <p:spPr>
          <a:xfrm>
            <a:off x="0" y="0"/>
            <a:ext cx="1476893" cy="2079625"/>
          </a:xfrm>
          <a:prstGeom prst="rect">
            <a:avLst/>
          </a:prstGeom>
        </p:spPr>
      </p:pic>
      <p:sp>
        <p:nvSpPr>
          <p:cNvPr id="5" name="TextBox 4"/>
          <p:cNvSpPr txBox="1"/>
          <p:nvPr/>
        </p:nvSpPr>
        <p:spPr>
          <a:xfrm>
            <a:off x="142875" y="6465372"/>
            <a:ext cx="3736920" cy="369332"/>
          </a:xfrm>
          <a:prstGeom prst="rect">
            <a:avLst/>
          </a:prstGeom>
          <a:noFill/>
        </p:spPr>
        <p:txBody>
          <a:bodyPr wrap="none" rtlCol="0">
            <a:spAutoFit/>
          </a:bodyPr>
          <a:lstStyle/>
          <a:p>
            <a:r>
              <a:rPr lang="en-US" dirty="0"/>
              <a:t>Text and Image: Wikimedia Commons</a:t>
            </a:r>
          </a:p>
        </p:txBody>
      </p:sp>
    </p:spTree>
    <p:extLst>
      <p:ext uri="{BB962C8B-B14F-4D97-AF65-F5344CB8AC3E}">
        <p14:creationId xmlns:p14="http://schemas.microsoft.com/office/powerpoint/2010/main" val="517027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Knowledge Neocolonialism/Capitalism</a:t>
            </a:r>
          </a:p>
        </p:txBody>
      </p:sp>
      <p:sp>
        <p:nvSpPr>
          <p:cNvPr id="3" name="Content Placeholder 2"/>
          <p:cNvSpPr>
            <a:spLocks noGrp="1"/>
          </p:cNvSpPr>
          <p:nvPr>
            <p:ph idx="1"/>
          </p:nvPr>
        </p:nvSpPr>
        <p:spPr/>
        <p:txBody>
          <a:bodyPr>
            <a:normAutofit fontScale="77500" lnSpcReduction="20000"/>
          </a:bodyPr>
          <a:lstStyle/>
          <a:p>
            <a:r>
              <a:rPr lang="en-US" dirty="0"/>
              <a:t>The result of [</a:t>
            </a:r>
            <a:r>
              <a:rPr lang="en-US" b="1" dirty="0"/>
              <a:t>knowledge colonialism</a:t>
            </a:r>
            <a:r>
              <a:rPr lang="en-US" dirty="0"/>
              <a:t>] is that [</a:t>
            </a:r>
            <a:r>
              <a:rPr lang="en-US" b="1" dirty="0"/>
              <a:t>corporate</a:t>
            </a:r>
            <a:r>
              <a:rPr lang="en-US" dirty="0"/>
              <a:t>] capital is used for the </a:t>
            </a:r>
            <a:r>
              <a:rPr lang="en-US" b="1" dirty="0"/>
              <a:t>exploitation rather than for the development</a:t>
            </a:r>
            <a:r>
              <a:rPr lang="en-US" dirty="0"/>
              <a:t> of the less developed parts of the [</a:t>
            </a:r>
            <a:r>
              <a:rPr lang="en-US" b="1" dirty="0"/>
              <a:t>knowledge</a:t>
            </a:r>
            <a:r>
              <a:rPr lang="en-US" dirty="0"/>
              <a:t>] world.</a:t>
            </a:r>
          </a:p>
          <a:p>
            <a:r>
              <a:rPr lang="en-US" dirty="0"/>
              <a:t> Investment, under [</a:t>
            </a:r>
            <a:r>
              <a:rPr lang="en-US" b="1" dirty="0"/>
              <a:t>knowledge  imperialism</a:t>
            </a:r>
            <a:r>
              <a:rPr lang="en-US" dirty="0"/>
              <a:t>]</a:t>
            </a:r>
            <a:r>
              <a:rPr lang="en-US" b="1" dirty="0"/>
              <a:t>, increases</a:t>
            </a:r>
            <a:r>
              <a:rPr lang="en-US" dirty="0"/>
              <a:t>, rather than decreases, </a:t>
            </a:r>
            <a:r>
              <a:rPr lang="en-US" b="1" dirty="0"/>
              <a:t>the gap between the rich and the poor</a:t>
            </a:r>
            <a:r>
              <a:rPr lang="en-US" dirty="0"/>
              <a:t> [</a:t>
            </a:r>
            <a:r>
              <a:rPr lang="en-US" b="1" dirty="0"/>
              <a:t>scholars</a:t>
            </a:r>
            <a:r>
              <a:rPr lang="en-US" dirty="0"/>
              <a:t>] of the world. The struggle against [knowledge neocolonialism] […] is aimed at preventing the financial power of the [</a:t>
            </a:r>
            <a:r>
              <a:rPr lang="en-US" dirty="0" err="1"/>
              <a:t>megacorporations</a:t>
            </a:r>
            <a:r>
              <a:rPr lang="en-US" dirty="0"/>
              <a:t>] being used in such a way as to impoverish the less developed.[5]</a:t>
            </a:r>
          </a:p>
          <a:p>
            <a:endParaRPr lang="en-US" dirty="0"/>
          </a:p>
          <a:p>
            <a:r>
              <a:rPr lang="en-US" sz="2300" dirty="0"/>
              <a:t>(adapted by PMR from Kwame Nkrumah)</a:t>
            </a:r>
            <a:br>
              <a:rPr lang="en-US" sz="2300" dirty="0"/>
            </a:br>
            <a:r>
              <a:rPr lang="en-US" sz="2300" b="1" dirty="0">
                <a:latin typeface="Courier"/>
                <a:cs typeface="Courier"/>
              </a:rPr>
              <a:t>s/country/scholar/, s/colonial power/megacorporation/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436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Immediate reply from Leslie Chan</a:t>
            </a:r>
          </a:p>
        </p:txBody>
      </p:sp>
      <p:pic>
        <p:nvPicPr>
          <p:cNvPr id="4" name="Content Placeholder 3" descr="Screen Shot 2018-03-20 at 12.06.41.png"/>
          <p:cNvPicPr>
            <a:picLocks noGrp="1" noChangeAspect="1"/>
          </p:cNvPicPr>
          <p:nvPr>
            <p:ph idx="1"/>
          </p:nvPr>
        </p:nvPicPr>
        <p:blipFill>
          <a:blip r:embed="rId2">
            <a:extLst>
              <a:ext uri="{28A0092B-C50C-407E-A947-70E740481C1C}">
                <a14:useLocalDpi xmlns:a14="http://schemas.microsoft.com/office/drawing/2010/main" val="0"/>
              </a:ext>
            </a:extLst>
          </a:blip>
          <a:srcRect l="2060" r="2060"/>
          <a:stretch>
            <a:fillRect/>
          </a:stretch>
        </p:blipFill>
        <p:spPr/>
      </p:pic>
    </p:spTree>
    <p:extLst>
      <p:ext uri="{BB962C8B-B14F-4D97-AF65-F5344CB8AC3E}">
        <p14:creationId xmlns:p14="http://schemas.microsoft.com/office/powerpoint/2010/main" val="1573251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77556" y="436869"/>
            <a:ext cx="3784600" cy="2146300"/>
          </a:xfrm>
          <a:prstGeom prst="rect">
            <a:avLst/>
          </a:prstGeom>
        </p:spPr>
      </p:pic>
      <p:pic>
        <p:nvPicPr>
          <p:cNvPr id="5" name="Picture 4"/>
          <p:cNvPicPr>
            <a:picLocks noChangeAspect="1"/>
          </p:cNvPicPr>
          <p:nvPr/>
        </p:nvPicPr>
        <p:blipFill>
          <a:blip r:embed="rId4"/>
          <a:stretch>
            <a:fillRect/>
          </a:stretch>
        </p:blipFill>
        <p:spPr>
          <a:xfrm>
            <a:off x="232872" y="148147"/>
            <a:ext cx="4807077" cy="3605308"/>
          </a:xfrm>
          <a:prstGeom prst="rect">
            <a:avLst/>
          </a:prstGeom>
        </p:spPr>
      </p:pic>
      <p:pic>
        <p:nvPicPr>
          <p:cNvPr id="6" name="Picture 5"/>
          <p:cNvPicPr>
            <a:picLocks noChangeAspect="1"/>
          </p:cNvPicPr>
          <p:nvPr/>
        </p:nvPicPr>
        <p:blipFill>
          <a:blip r:embed="rId5"/>
          <a:stretch>
            <a:fillRect/>
          </a:stretch>
        </p:blipFill>
        <p:spPr>
          <a:xfrm>
            <a:off x="91266" y="4068382"/>
            <a:ext cx="4948682" cy="2644985"/>
          </a:xfrm>
          <a:prstGeom prst="rect">
            <a:avLst/>
          </a:prstGeom>
        </p:spPr>
      </p:pic>
      <p:pic>
        <p:nvPicPr>
          <p:cNvPr id="7" name="Picture 6"/>
          <p:cNvPicPr>
            <a:picLocks noChangeAspect="1"/>
          </p:cNvPicPr>
          <p:nvPr/>
        </p:nvPicPr>
        <p:blipFill>
          <a:blip r:embed="rId6"/>
          <a:stretch>
            <a:fillRect/>
          </a:stretch>
        </p:blipFill>
        <p:spPr>
          <a:xfrm>
            <a:off x="5626995" y="2761219"/>
            <a:ext cx="2686687" cy="3429000"/>
          </a:xfrm>
          <a:prstGeom prst="rect">
            <a:avLst/>
          </a:prstGeom>
        </p:spPr>
      </p:pic>
      <p:sp>
        <p:nvSpPr>
          <p:cNvPr id="8" name="TextBox 7"/>
          <p:cNvSpPr txBox="1"/>
          <p:nvPr/>
        </p:nvSpPr>
        <p:spPr>
          <a:xfrm>
            <a:off x="237877" y="4259998"/>
            <a:ext cx="1369794" cy="373659"/>
          </a:xfrm>
          <a:prstGeom prst="rect">
            <a:avLst/>
          </a:prstGeom>
          <a:solidFill>
            <a:srgbClr val="FFFFFF"/>
          </a:solidFill>
        </p:spPr>
        <p:txBody>
          <a:bodyPr wrap="none" lIns="91435" tIns="45718" rIns="91435" bIns="45718" rtlCol="0">
            <a:spAutoFit/>
          </a:bodyPr>
          <a:lstStyle/>
          <a:p>
            <a:r>
              <a:rPr lang="en-US" dirty="0"/>
              <a:t>Oxford 2013</a:t>
            </a:r>
          </a:p>
        </p:txBody>
      </p:sp>
      <p:sp>
        <p:nvSpPr>
          <p:cNvPr id="9" name="TextBox 8"/>
          <p:cNvSpPr txBox="1"/>
          <p:nvPr/>
        </p:nvSpPr>
        <p:spPr>
          <a:xfrm>
            <a:off x="3498906" y="1118177"/>
            <a:ext cx="1269631" cy="373659"/>
          </a:xfrm>
          <a:prstGeom prst="rect">
            <a:avLst/>
          </a:prstGeom>
          <a:solidFill>
            <a:srgbClr val="FFFFFF"/>
          </a:solidFill>
        </p:spPr>
        <p:txBody>
          <a:bodyPr wrap="none" lIns="91435" tIns="45718" rIns="91435" bIns="45718" rtlCol="0">
            <a:spAutoFit/>
          </a:bodyPr>
          <a:lstStyle/>
          <a:p>
            <a:r>
              <a:rPr lang="en-US" dirty="0"/>
              <a:t>Berlin 2014</a:t>
            </a:r>
          </a:p>
        </p:txBody>
      </p:sp>
      <p:sp>
        <p:nvSpPr>
          <p:cNvPr id="10" name="TextBox 9"/>
          <p:cNvSpPr txBox="1"/>
          <p:nvPr/>
        </p:nvSpPr>
        <p:spPr>
          <a:xfrm>
            <a:off x="7773234" y="2213837"/>
            <a:ext cx="1204611" cy="373659"/>
          </a:xfrm>
          <a:prstGeom prst="rect">
            <a:avLst/>
          </a:prstGeom>
          <a:solidFill>
            <a:srgbClr val="FFFFFF"/>
          </a:solidFill>
        </p:spPr>
        <p:txBody>
          <a:bodyPr wrap="none" lIns="91435" tIns="45718" rIns="91435" bIns="45718" rtlCol="0">
            <a:spAutoFit/>
          </a:bodyPr>
          <a:lstStyle/>
          <a:p>
            <a:r>
              <a:rPr lang="en-US" dirty="0"/>
              <a:t>Delhi 2014</a:t>
            </a:r>
          </a:p>
        </p:txBody>
      </p:sp>
      <p:sp>
        <p:nvSpPr>
          <p:cNvPr id="11" name="TextBox 10"/>
          <p:cNvSpPr txBox="1"/>
          <p:nvPr/>
        </p:nvSpPr>
        <p:spPr>
          <a:xfrm>
            <a:off x="5496367" y="6324447"/>
            <a:ext cx="3112749" cy="373659"/>
          </a:xfrm>
          <a:prstGeom prst="rect">
            <a:avLst/>
          </a:prstGeom>
          <a:solidFill>
            <a:srgbClr val="FFFFFF"/>
          </a:solidFill>
        </p:spPr>
        <p:txBody>
          <a:bodyPr wrap="none" lIns="91435" tIns="45718" rIns="91435" bIns="45718" rtlCol="0">
            <a:spAutoFit/>
          </a:bodyPr>
          <a:lstStyle/>
          <a:p>
            <a:r>
              <a:rPr lang="en-US" dirty="0"/>
              <a:t>Jenny Molloy with mascot AMI</a:t>
            </a:r>
          </a:p>
        </p:txBody>
      </p:sp>
      <p:sp>
        <p:nvSpPr>
          <p:cNvPr id="2" name="TextBox 1"/>
          <p:cNvSpPr txBox="1"/>
          <p:nvPr/>
        </p:nvSpPr>
        <p:spPr>
          <a:xfrm>
            <a:off x="5177556" y="2029171"/>
            <a:ext cx="2390398" cy="369332"/>
          </a:xfrm>
          <a:prstGeom prst="rect">
            <a:avLst/>
          </a:prstGeom>
          <a:solidFill>
            <a:schemeClr val="bg1"/>
          </a:solidFill>
        </p:spPr>
        <p:txBody>
          <a:bodyPr wrap="none" rtlCol="0">
            <a:spAutoFit/>
          </a:bodyPr>
          <a:lstStyle/>
          <a:p>
            <a:r>
              <a:rPr lang="en-US" dirty="0"/>
              <a:t>Gita </a:t>
            </a:r>
            <a:r>
              <a:rPr lang="en-US" dirty="0" err="1"/>
              <a:t>Yadav</a:t>
            </a:r>
            <a:r>
              <a:rPr lang="en-US" dirty="0"/>
              <a:t> + colleagues</a:t>
            </a:r>
          </a:p>
        </p:txBody>
      </p:sp>
    </p:spTree>
    <p:extLst>
      <p:ext uri="{BB962C8B-B14F-4D97-AF65-F5344CB8AC3E}">
        <p14:creationId xmlns:p14="http://schemas.microsoft.com/office/powerpoint/2010/main" val="392942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Open?</a:t>
            </a:r>
          </a:p>
        </p:txBody>
      </p:sp>
      <p:sp>
        <p:nvSpPr>
          <p:cNvPr id="3" name="Content Placeholder 2"/>
          <p:cNvSpPr>
            <a:spLocks noGrp="1"/>
          </p:cNvSpPr>
          <p:nvPr>
            <p:ph idx="1"/>
          </p:nvPr>
        </p:nvSpPr>
        <p:spPr/>
        <p:txBody>
          <a:bodyPr/>
          <a:lstStyle/>
          <a:p>
            <a:r>
              <a:rPr lang="en-US" sz="4400" dirty="0"/>
              <a:t>Better</a:t>
            </a:r>
          </a:p>
          <a:p>
            <a:r>
              <a:rPr lang="en-US" dirty="0"/>
              <a:t>Quicker</a:t>
            </a:r>
          </a:p>
          <a:p>
            <a:r>
              <a:rPr lang="en-US" dirty="0"/>
              <a:t>Flexible</a:t>
            </a:r>
          </a:p>
          <a:p>
            <a:r>
              <a:rPr lang="en-US" dirty="0"/>
              <a:t>Inclusive</a:t>
            </a:r>
          </a:p>
          <a:p>
            <a:r>
              <a:rPr lang="en-US" dirty="0" err="1"/>
              <a:t>Preservable</a:t>
            </a:r>
            <a:endParaRPr lang="en-US" dirty="0"/>
          </a:p>
          <a:p>
            <a:endParaRPr lang="en-US" dirty="0"/>
          </a:p>
          <a:p>
            <a:r>
              <a:rPr lang="en-US" dirty="0"/>
              <a:t>Principled</a:t>
            </a:r>
          </a:p>
        </p:txBody>
      </p:sp>
    </p:spTree>
    <p:extLst>
      <p:ext uri="{BB962C8B-B14F-4D97-AF65-F5344CB8AC3E}">
        <p14:creationId xmlns:p14="http://schemas.microsoft.com/office/powerpoint/2010/main" val="3308267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8380</TotalTime>
  <Words>2033</Words>
  <Application>Microsoft Macintosh PowerPoint</Application>
  <PresentationFormat>On-screen Show (4:3)</PresentationFormat>
  <Paragraphs>212</Paragraphs>
  <Slides>35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Courier</vt:lpstr>
      <vt:lpstr>Slack-Lato</vt:lpstr>
      <vt:lpstr>Wingdings</vt:lpstr>
      <vt:lpstr>Office Theme</vt:lpstr>
      <vt:lpstr>PowerPoint Presentation</vt:lpstr>
      <vt:lpstr>Initial project (OpenVirus) 2021</vt:lpstr>
      <vt:lpstr>Opening Knowledge overcomes injustice</vt:lpstr>
      <vt:lpstr>PowerPoint Presentation</vt:lpstr>
      <vt:lpstr>Neocolonialism </vt:lpstr>
      <vt:lpstr>Knowledge Neocolonialism/Capitalism</vt:lpstr>
      <vt:lpstr>Immediate reply from Leslie Chan</vt:lpstr>
      <vt:lpstr>PowerPoint Presentation</vt:lpstr>
      <vt:lpstr>Why Open?</vt:lpstr>
      <vt:lpstr>Jean-Claude Bradley</vt:lpstr>
      <vt:lpstr>Value and use your thesis!</vt:lpstr>
      <vt:lpstr>PowerPoint Presentation</vt:lpstr>
      <vt:lpstr>PowerPoint Presentation</vt:lpstr>
      <vt:lpstr>PowerPoint Presentation</vt:lpstr>
      <vt:lpstr>PowerPoint Presentation</vt:lpstr>
      <vt:lpstr>Scholarly publishing is “Big Data”</vt:lpstr>
      <vt:lpstr>http://chemicaltagger.ch.cam.ac.uk/ </vt:lpstr>
      <vt:lpstr>Automatic semantic markup of chemistry </vt:lpstr>
      <vt:lpstr>PowerPoint Presentation</vt:lpstr>
      <vt:lpstr>PowerPoint Presentation</vt:lpstr>
      <vt:lpstr>PMR’s Shuttleworth Flash Grantees</vt:lpstr>
      <vt:lpstr>PowerPoint Presentation</vt:lpstr>
      <vt:lpstr>PowerPoint Presentation</vt:lpstr>
      <vt:lpstr>Alexandra Bannach-Brown</vt:lpstr>
      <vt:lpstr>Lars Willighagen</vt:lpstr>
      <vt:lpstr>Felix Reda, Pirate MEP, running ContentMine software to liberate science 2016-04-16</vt:lpstr>
      <vt:lpstr>PowerPoint Presentation</vt:lpstr>
      <vt:lpstr>PowerPoint Presentation</vt:lpstr>
      <vt:lpstr>Panton Principles for Open Data in science(2010)</vt:lpstr>
      <vt:lpstr>Panton Authors and Fellows</vt:lpstr>
      <vt:lpstr>The Hague Declaration on Knowledge Discovery in the Digital Age (2015)</vt:lpstr>
      <vt:lpstr>Summary</vt:lpstr>
      <vt:lpstr>Copyright Problems</vt:lpstr>
      <vt:lpstr>   Surveillance Capitalism   Snoop and Control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Microsoft Office User</cp:lastModifiedBy>
  <cp:revision>224</cp:revision>
  <dcterms:created xsi:type="dcterms:W3CDTF">2016-12-10T10:57:49Z</dcterms:created>
  <dcterms:modified xsi:type="dcterms:W3CDTF">2024-02-29T06:48:00Z</dcterms:modified>
</cp:coreProperties>
</file>